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78" r:id="rId7"/>
    <p:sldId id="261" r:id="rId8"/>
    <p:sldId id="262" r:id="rId9"/>
    <p:sldId id="265" r:id="rId10"/>
    <p:sldId id="275" r:id="rId11"/>
    <p:sldId id="267" r:id="rId12"/>
    <p:sldId id="268" r:id="rId13"/>
    <p:sldId id="274" r:id="rId1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1854" y="-10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fld id="{E0B73D7E-CF82-4C1D-B23F-408AC5ED5F8E}" type="datetimeFigureOut">
              <a:rPr lang="en-US"/>
              <a:pPr>
                <a:defRPr/>
              </a:pPr>
              <a:t>7/19/2013</a:t>
            </a:fld>
            <a:endParaRPr lang="en-US"/>
          </a:p>
        </p:txBody>
      </p:sp>
      <p:sp>
        <p:nvSpPr>
          <p:cNvPr id="163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39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 W3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pitchFamily="34" charset="0"/>
              </a:defRPr>
            </a:lvl1pPr>
          </a:lstStyle>
          <a:p>
            <a:pPr>
              <a:defRPr/>
            </a:pPr>
            <a:fld id="{9797A684-9B00-479F-BA63-DBBFBC2761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7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ヒラギノ角ゴ Pro W3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pic>
        <p:nvPicPr>
          <p:cNvPr id="5" name="Picture 8" descr="New_DOE_Logo_Color_0428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ORNL_managed b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nscd_Circles_PPT_template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9" t="10556" b="13519"/>
          <a:stretch>
            <a:fillRect/>
          </a:stretch>
        </p:blipFill>
        <p:spPr bwMode="auto">
          <a:xfrm>
            <a:off x="4470400" y="723900"/>
            <a:ext cx="46736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itle Placeholder 1"/>
          <p:cNvSpPr>
            <a:spLocks noGrp="1"/>
          </p:cNvSpPr>
          <p:nvPr>
            <p:ph type="ctrTitle"/>
          </p:nvPr>
        </p:nvSpPr>
        <p:spPr>
          <a:xfrm>
            <a:off x="114300" y="835025"/>
            <a:ext cx="5219700" cy="869950"/>
          </a:xfrm>
        </p:spPr>
        <p:txBody>
          <a:bodyPr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297" name="Text Placeholder 2"/>
          <p:cNvSpPr>
            <a:spLocks noGrp="1"/>
          </p:cNvSpPr>
          <p:nvPr>
            <p:ph type="subTitle" idx="1"/>
          </p:nvPr>
        </p:nvSpPr>
        <p:spPr>
          <a:xfrm>
            <a:off x="114300" y="2387600"/>
            <a:ext cx="4305300" cy="860425"/>
          </a:xfrm>
        </p:spPr>
        <p:txBody>
          <a:bodyPr/>
          <a:lstStyle>
            <a:lvl1pPr marL="0" indent="0">
              <a:buFont typeface="Arial" charset="0"/>
              <a:buNone/>
              <a:defRPr>
                <a:latin typeface="Arial Narrow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8743513"/>
      </p:ext>
    </p:extLst>
  </p:cSld>
  <p:clrMapOvr>
    <a:masterClrMapping/>
  </p:clrMapOvr>
  <p:transition spd="slow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 flipH="1">
            <a:off x="228600" y="6405563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E1360E6C-2ACA-48C9-BB93-C6FAB1BEF37D}" type="slidenum"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5" name="Content Placeholder 10" descr="ORNL emboss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5064222" cy="48474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4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93CF7E-48FB-D64D-8AEE-0752D110F9EB}" type="datetimeFigureOut">
              <a:rPr lang="en-US" smtClean="0"/>
              <a:t>7/19/2013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9232CD-AE81-E248-88C2-387C08F59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1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7" r:id="rId3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+mj-lt"/>
          <a:ea typeface="+mj-ea"/>
          <a:cs typeface="ヒラギノ角ゴ Pro W3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ヒラギノ角ゴ Pro W3" charset="0"/>
          <a:cs typeface="ヒラギノ角ゴ Pro W3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ヒラギノ角ゴ Pro W3" charset="0"/>
          <a:cs typeface="ヒラギノ角ゴ Pro W3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ヒラギノ角ゴ Pro W3" charset="0"/>
          <a:cs typeface="ヒラギノ角ゴ Pro W3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ヒラギノ角ゴ Pro W3" charset="0"/>
          <a:cs typeface="ヒラギノ角ゴ Pro W3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ヒラギノ角ゴ Pro W3" charset="0"/>
        </a:defRPr>
      </a:lvl1pPr>
      <a:lvl2pPr marL="625475" indent="-279400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006C3A"/>
        </a:buClr>
        <a:buFont typeface="Arial" pitchFamily="34" charset="0"/>
        <a:buChar char="–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itchFamily="34" charset="0"/>
        <a:buChar char="–"/>
        <a:defRPr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image" Target="../media/image19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/>
          </p:cNvSpPr>
          <p:nvPr>
            <p:ph type="ctrTitle"/>
          </p:nvPr>
        </p:nvSpPr>
        <p:spPr>
          <a:xfrm>
            <a:off x="276224" y="457200"/>
            <a:ext cx="5219700" cy="880369"/>
          </a:xfrm>
        </p:spPr>
        <p:txBody>
          <a:bodyPr/>
          <a:lstStyle/>
          <a:p>
            <a:r>
              <a:rPr lang="en-US" dirty="0" smtClean="0">
                <a:latin typeface="Arial Black" pitchFamily="34" charset="0"/>
              </a:rPr>
              <a:t>Center for Accelerating Materials Modeling</a:t>
            </a:r>
          </a:p>
        </p:txBody>
      </p:sp>
      <p:sp>
        <p:nvSpPr>
          <p:cNvPr id="4099" name="Rectangle 1027"/>
          <p:cNvSpPr>
            <a:spLocks noGrp="1"/>
          </p:cNvSpPr>
          <p:nvPr>
            <p:ph type="subTitle" idx="1"/>
          </p:nvPr>
        </p:nvSpPr>
        <p:spPr>
          <a:xfrm>
            <a:off x="304800" y="2438400"/>
            <a:ext cx="4305300" cy="2611997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sz="2000" dirty="0" smtClean="0">
                <a:latin typeface="Arial Narrow" pitchFamily="34" charset="0"/>
              </a:rPr>
              <a:t>Mark Hagen</a:t>
            </a:r>
            <a:r>
              <a:rPr lang="en-US" sz="2000" baseline="30000" dirty="0" smtClean="0">
                <a:latin typeface="Arial Narrow" pitchFamily="34" charset="0"/>
              </a:rPr>
              <a:t>(1)</a:t>
            </a:r>
            <a:r>
              <a:rPr lang="en-US" sz="2000" dirty="0" smtClean="0">
                <a:latin typeface="Arial Narrow" pitchFamily="34" charset="0"/>
              </a:rPr>
              <a:t> &amp; Thomas Proffen</a:t>
            </a:r>
            <a:r>
              <a:rPr lang="en-US" sz="2000" baseline="30000" dirty="0" smtClean="0">
                <a:latin typeface="Arial Narrow" pitchFamily="34" charset="0"/>
              </a:rPr>
              <a:t>(1)</a:t>
            </a:r>
            <a:r>
              <a:rPr lang="en-US" sz="2400" dirty="0">
                <a:latin typeface="Arial Narrow" pitchFamily="34" charset="0"/>
              </a:rPr>
              <a:t/>
            </a:r>
            <a:br>
              <a:rPr lang="en-US" sz="2400" dirty="0">
                <a:latin typeface="Arial Narrow" pitchFamily="34" charset="0"/>
              </a:rPr>
            </a:br>
            <a:r>
              <a:rPr lang="en-US" sz="1600" baseline="30000" dirty="0" smtClean="0">
                <a:latin typeface="Arial Narrow" pitchFamily="34" charset="0"/>
              </a:rPr>
              <a:t>(1)</a:t>
            </a:r>
            <a:r>
              <a:rPr lang="en-US" sz="1600" i="1" baseline="30000" dirty="0" smtClean="0">
                <a:latin typeface="Arial Narrow" pitchFamily="34" charset="0"/>
              </a:rPr>
              <a:t> </a:t>
            </a:r>
            <a:r>
              <a:rPr lang="en-US" sz="1600" i="1" dirty="0" smtClean="0">
                <a:latin typeface="Arial Narrow" pitchFamily="34" charset="0"/>
              </a:rPr>
              <a:t>Neutron Data Analysis &amp; Visualization Division</a:t>
            </a:r>
            <a:br>
              <a:rPr lang="en-US" sz="1600" i="1" dirty="0" smtClean="0">
                <a:latin typeface="Arial Narrow" pitchFamily="34" charset="0"/>
              </a:rPr>
            </a:br>
            <a:endParaRPr lang="en-US" sz="1600" i="1" dirty="0" smtClean="0">
              <a:latin typeface="Arial Narrow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sz="2000" dirty="0" smtClean="0">
                <a:latin typeface="Arial Narrow" pitchFamily="34" charset="0"/>
              </a:rPr>
              <a:t>Galen Shipman</a:t>
            </a:r>
            <a:r>
              <a:rPr lang="en-US" sz="2000" baseline="30000" dirty="0" smtClean="0">
                <a:latin typeface="Arial Narrow" pitchFamily="34" charset="0"/>
              </a:rPr>
              <a:t>(2)</a:t>
            </a:r>
            <a:r>
              <a:rPr lang="en-US" sz="2000" dirty="0" smtClean="0">
                <a:latin typeface="Arial Narrow" pitchFamily="34" charset="0"/>
              </a:rPr>
              <a:t> &amp; Bobby Sumpter</a:t>
            </a:r>
            <a:r>
              <a:rPr lang="en-US" sz="2000" baseline="30000" dirty="0" smtClean="0">
                <a:latin typeface="Arial Narrow" pitchFamily="34" charset="0"/>
              </a:rPr>
              <a:t>(2,3)</a:t>
            </a:r>
            <a:r>
              <a:rPr lang="en-US" sz="1600" dirty="0">
                <a:latin typeface="Arial Narrow" pitchFamily="34" charset="0"/>
              </a:rPr>
              <a:t/>
            </a:r>
            <a:br>
              <a:rPr lang="en-US" sz="1600" dirty="0">
                <a:latin typeface="Arial Narrow" pitchFamily="34" charset="0"/>
              </a:rPr>
            </a:br>
            <a:r>
              <a:rPr lang="en-US" sz="1600" baseline="30000" dirty="0" smtClean="0">
                <a:latin typeface="Arial Narrow" pitchFamily="34" charset="0"/>
              </a:rPr>
              <a:t>(2) </a:t>
            </a:r>
            <a:r>
              <a:rPr lang="en-US" sz="1600" i="1" dirty="0" smtClean="0">
                <a:latin typeface="Arial Narrow" pitchFamily="34" charset="0"/>
              </a:rPr>
              <a:t>Computational Science &amp; Mathematics Division</a:t>
            </a:r>
            <a:r>
              <a:rPr lang="en-US" sz="1600" dirty="0" smtClean="0">
                <a:latin typeface="Arial Narrow" pitchFamily="34" charset="0"/>
              </a:rPr>
              <a:t/>
            </a:r>
            <a:br>
              <a:rPr lang="en-US" sz="1600" dirty="0" smtClean="0">
                <a:latin typeface="Arial Narrow" pitchFamily="34" charset="0"/>
              </a:rPr>
            </a:br>
            <a:r>
              <a:rPr lang="en-US" sz="1600" baseline="30000" dirty="0" smtClean="0">
                <a:latin typeface="Arial Narrow" pitchFamily="34" charset="0"/>
              </a:rPr>
              <a:t>(3) </a:t>
            </a:r>
            <a:r>
              <a:rPr lang="en-US" sz="1600" i="1" dirty="0" smtClean="0">
                <a:latin typeface="Arial Narrow" pitchFamily="34" charset="0"/>
              </a:rPr>
              <a:t>Center for </a:t>
            </a:r>
            <a:r>
              <a:rPr lang="en-US" sz="1600" i="1" dirty="0" err="1" smtClean="0">
                <a:latin typeface="Arial Narrow" pitchFamily="34" charset="0"/>
              </a:rPr>
              <a:t>Nanophase</a:t>
            </a:r>
            <a:r>
              <a:rPr lang="en-US" sz="1600" i="1" dirty="0" smtClean="0">
                <a:latin typeface="Arial Narrow" pitchFamily="34" charset="0"/>
              </a:rPr>
              <a:t> Materials Science</a:t>
            </a:r>
            <a:br>
              <a:rPr lang="en-US" sz="1600" i="1" dirty="0" smtClean="0">
                <a:latin typeface="Arial Narrow" pitchFamily="34" charset="0"/>
              </a:rPr>
            </a:br>
            <a:endParaRPr lang="en-US" sz="1600" i="1" dirty="0" smtClean="0">
              <a:latin typeface="Arial Narrow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sz="2000" dirty="0" smtClean="0">
                <a:latin typeface="Arial Narrow" pitchFamily="34" charset="0"/>
              </a:rPr>
              <a:t>Olivier Delaire</a:t>
            </a:r>
            <a:r>
              <a:rPr lang="en-US" sz="2000" baseline="30000" dirty="0" smtClean="0">
                <a:latin typeface="Arial Narrow" pitchFamily="34" charset="0"/>
              </a:rPr>
              <a:t>(4)</a:t>
            </a:r>
            <a:r>
              <a:rPr lang="en-US" sz="1600" i="1" dirty="0" smtClean="0">
                <a:latin typeface="Arial Narrow" pitchFamily="34" charset="0"/>
              </a:rPr>
              <a:t/>
            </a:r>
            <a:br>
              <a:rPr lang="en-US" sz="1600" i="1" dirty="0" smtClean="0">
                <a:latin typeface="Arial Narrow" pitchFamily="34" charset="0"/>
              </a:rPr>
            </a:br>
            <a:r>
              <a:rPr lang="en-US" sz="1600" baseline="30000" dirty="0" smtClean="0">
                <a:latin typeface="Arial Narrow" pitchFamily="34" charset="0"/>
              </a:rPr>
              <a:t>(4)</a:t>
            </a:r>
            <a:r>
              <a:rPr lang="en-US" sz="1600" i="1" dirty="0" smtClean="0">
                <a:latin typeface="Arial Narrow" pitchFamily="34" charset="0"/>
              </a:rPr>
              <a:t> Materials Science and Technology Division</a:t>
            </a:r>
          </a:p>
        </p:txBody>
      </p:sp>
      <p:pic>
        <p:nvPicPr>
          <p:cNvPr id="4100" name="Picture 1" descr="nscd_Circles_PPT_templat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12038" b="14075"/>
          <a:stretch>
            <a:fillRect/>
          </a:stretch>
        </p:blipFill>
        <p:spPr bwMode="auto">
          <a:xfrm>
            <a:off x="4381500" y="825500"/>
            <a:ext cx="47625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78" y="90765"/>
            <a:ext cx="9124289" cy="552173"/>
          </a:xfrm>
        </p:spPr>
        <p:txBody>
          <a:bodyPr>
            <a:noAutofit/>
          </a:bodyPr>
          <a:lstStyle/>
          <a:p>
            <a:r>
              <a:rPr lang="en-US" sz="2800" dirty="0" smtClean="0"/>
              <a:t>First-principles modeling of phonon spectra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82" y="558743"/>
            <a:ext cx="5362636" cy="545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Olivier Delaire &amp; </a:t>
            </a:r>
            <a:r>
              <a:rPr lang="en-US" sz="2400" dirty="0" err="1" smtClean="0"/>
              <a:t>Jiawang</a:t>
            </a:r>
            <a:r>
              <a:rPr lang="en-US" sz="2400" dirty="0" smtClean="0"/>
              <a:t> Hong</a:t>
            </a:r>
          </a:p>
          <a:p>
            <a:pPr marL="0" indent="0">
              <a:buNone/>
            </a:pPr>
            <a:endParaRPr lang="en-US" sz="800" b="0" dirty="0" smtClean="0"/>
          </a:p>
          <a:p>
            <a:r>
              <a:rPr lang="en-US" sz="1800" b="0" dirty="0" smtClean="0"/>
              <a:t>Leverage first-principles simulations to simulate phonons in ferroelectrics and </a:t>
            </a:r>
            <a:r>
              <a:rPr lang="en-US" sz="1800" b="0" dirty="0" err="1" smtClean="0"/>
              <a:t>thermoelectrics</a:t>
            </a:r>
            <a:r>
              <a:rPr lang="en-US" sz="1800" b="0" dirty="0" smtClean="0"/>
              <a:t>.</a:t>
            </a:r>
          </a:p>
          <a:p>
            <a:r>
              <a:rPr lang="en-US" sz="1800" b="0" dirty="0" smtClean="0"/>
              <a:t>Fitting of parameterized models to correct possible deficiencies of DFT.</a:t>
            </a:r>
          </a:p>
          <a:p>
            <a:r>
              <a:rPr lang="en-US" sz="1800" b="0" dirty="0" smtClean="0"/>
              <a:t>Enable quantitative assessment of non-harmonic behavior in measured phonons.</a:t>
            </a:r>
          </a:p>
          <a:p>
            <a:r>
              <a:rPr lang="en-US" sz="1800" b="0" dirty="0" smtClean="0"/>
              <a:t>Perform large-scale </a:t>
            </a:r>
            <a:r>
              <a:rPr lang="en-US" sz="1800" b="0" dirty="0" err="1" smtClean="0"/>
              <a:t>ab</a:t>
            </a:r>
            <a:r>
              <a:rPr lang="en-US" sz="1800" b="0" dirty="0" smtClean="0"/>
              <a:t>-initio molecular dynamics to capture phonon temperature dependence, and </a:t>
            </a:r>
            <a:r>
              <a:rPr lang="en-US" sz="1800" b="0" dirty="0" err="1" smtClean="0"/>
              <a:t>anharmonic</a:t>
            </a:r>
            <a:r>
              <a:rPr lang="en-US" sz="1800" b="0" dirty="0" smtClean="0"/>
              <a:t> effects (phonon scattering rates).</a:t>
            </a:r>
          </a:p>
          <a:p>
            <a:r>
              <a:rPr lang="en-US" sz="1800" b="0" dirty="0" smtClean="0"/>
              <a:t>Within CAMM, provide expertise for modeling of phonon data in important energy materials.</a:t>
            </a:r>
            <a:endParaRPr lang="en-US" sz="1800" b="0" dirty="0"/>
          </a:p>
        </p:txBody>
      </p:sp>
      <p:grpSp>
        <p:nvGrpSpPr>
          <p:cNvPr id="7" name="Group 6"/>
          <p:cNvGrpSpPr/>
          <p:nvPr/>
        </p:nvGrpSpPr>
        <p:grpSpPr>
          <a:xfrm>
            <a:off x="5681310" y="536909"/>
            <a:ext cx="3099000" cy="2836704"/>
            <a:chOff x="5587800" y="1340123"/>
            <a:chExt cx="3099000" cy="2836704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7800" y="1687684"/>
              <a:ext cx="3099000" cy="2489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985147" y="1349130"/>
              <a:ext cx="940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FeSi</a:t>
              </a:r>
              <a:r>
                <a:rPr lang="en-US" sz="1600" dirty="0"/>
                <a:t>,</a:t>
              </a:r>
              <a:r>
                <a:rPr lang="en-US" sz="1600" dirty="0" smtClean="0"/>
                <a:t> DFT</a:t>
              </a:r>
              <a:endParaRPr 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35049" y="1340123"/>
              <a:ext cx="941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FeSi</a:t>
              </a:r>
              <a:r>
                <a:rPr lang="en-US" sz="1600" dirty="0"/>
                <a:t>,</a:t>
              </a:r>
              <a:r>
                <a:rPr lang="en-US" sz="1600" dirty="0" smtClean="0"/>
                <a:t> SNS</a:t>
              </a:r>
              <a:endParaRPr lang="en-US" sz="1600" dirty="0"/>
            </a:p>
          </p:txBody>
        </p:sp>
      </p:grpSp>
      <p:pic>
        <p:nvPicPr>
          <p:cNvPr id="8" name="Picture 7" descr="Macintosh HD:Users:o3d:Documents:Research:ferroelectrics:KTN:Hyspec:KTN12:KTN12_300K_25meV_SQE_2k0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2757" r="23328" b="5550"/>
          <a:stretch/>
        </p:blipFill>
        <p:spPr bwMode="auto">
          <a:xfrm>
            <a:off x="5668350" y="3477762"/>
            <a:ext cx="3089281" cy="26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172267" y="6028937"/>
            <a:ext cx="2425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K(</a:t>
            </a:r>
            <a:r>
              <a:rPr lang="en-US" sz="1400" dirty="0" err="1" smtClean="0"/>
              <a:t>Ta,Nb</a:t>
            </a:r>
            <a:r>
              <a:rPr lang="en-US" sz="1400" dirty="0" smtClean="0"/>
              <a:t>)O</a:t>
            </a:r>
            <a:r>
              <a:rPr lang="en-US" sz="1400" baseline="-25000" dirty="0" smtClean="0"/>
              <a:t>3 </a:t>
            </a:r>
            <a:r>
              <a:rPr lang="en-US" sz="1400" dirty="0" smtClean="0"/>
              <a:t>phonon S(</a:t>
            </a:r>
            <a:r>
              <a:rPr lang="en-US" sz="1400" b="1" dirty="0" smtClean="0"/>
              <a:t>Q</a:t>
            </a:r>
            <a:r>
              <a:rPr lang="en-US" sz="1400" dirty="0" smtClean="0"/>
              <a:t>,E), </a:t>
            </a:r>
            <a:br>
              <a:rPr lang="en-US" sz="1400" dirty="0" smtClean="0"/>
            </a:br>
            <a:r>
              <a:rPr lang="en-US" sz="1400" dirty="0" smtClean="0"/>
              <a:t>HYSPEC at SNS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0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Interfacing with other </a:t>
            </a:r>
            <a:r>
              <a:rPr lang="en-US" dirty="0"/>
              <a:t>i</a:t>
            </a:r>
            <a:r>
              <a:rPr lang="en-US" dirty="0" smtClean="0"/>
              <a:t>nitiatives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225429" y="744517"/>
            <a:ext cx="8229600" cy="3483005"/>
          </a:xfrm>
        </p:spPr>
        <p:txBody>
          <a:bodyPr/>
          <a:lstStyle/>
          <a:p>
            <a:r>
              <a:rPr lang="en-US" sz="2000" b="0" dirty="0" smtClean="0"/>
              <a:t>CAMM framework – how to “standardize” I/O for useful exchange of force fields etc.?</a:t>
            </a:r>
          </a:p>
          <a:p>
            <a:r>
              <a:rPr lang="en-US" sz="2000" b="0" dirty="0" smtClean="0"/>
              <a:t>What other modeling &amp; simulation codes/science areas should we integrate into the framework? (… should be measurable with neutrons)</a:t>
            </a:r>
          </a:p>
          <a:p>
            <a:r>
              <a:rPr lang="en-US" sz="2000" b="0" dirty="0" smtClean="0"/>
              <a:t>Inclusion of other probes/techniques?</a:t>
            </a:r>
          </a:p>
          <a:p>
            <a:r>
              <a:rPr lang="en-US" sz="2000" b="0" dirty="0" smtClean="0"/>
              <a:t>Data Pilot Project – APS/MSD/MCS &amp; SNS – </a:t>
            </a:r>
            <a:r>
              <a:rPr lang="en-US" sz="2000" b="0" i="1" dirty="0" smtClean="0"/>
              <a:t>Advanced Structural Characterization Using Experimental Data from Multiple Facilities</a:t>
            </a:r>
            <a:endParaRPr lang="en-US" sz="2000" b="0" dirty="0" smtClean="0"/>
          </a:p>
          <a:p>
            <a:r>
              <a:rPr lang="en-US" sz="2000" b="0" dirty="0" smtClean="0"/>
              <a:t>Partnership proposals 11ID-B (APS) &amp; NOMAD (SNS) – </a:t>
            </a:r>
            <a:r>
              <a:rPr lang="en-US" sz="2000" b="0" dirty="0" err="1" smtClean="0"/>
              <a:t>nanoscale</a:t>
            </a:r>
            <a:r>
              <a:rPr lang="en-US" sz="2000" b="0" dirty="0" smtClean="0"/>
              <a:t> disorder (PDF)</a:t>
            </a:r>
            <a:br>
              <a:rPr lang="en-US" sz="2000" b="0" dirty="0" smtClean="0"/>
            </a:br>
            <a:r>
              <a:rPr lang="en-US" sz="2000" b="0" dirty="0" smtClean="0"/>
              <a:t>Future: 11ID-D (APS) &amp; Corelli (SNS) – single crystal diffuse scattering</a:t>
            </a:r>
          </a:p>
          <a:p>
            <a:r>
              <a:rPr lang="en-US" sz="2000" b="0" dirty="0" smtClean="0"/>
              <a:t>Joint data catalogue, co-refinement software, user interface &amp; single sign-on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193"/>
          <a:stretch/>
        </p:blipFill>
        <p:spPr>
          <a:xfrm>
            <a:off x="3505201" y="4431075"/>
            <a:ext cx="2590800" cy="1616723"/>
          </a:xfrm>
          <a:prstGeom prst="rect">
            <a:avLst/>
          </a:prstGeom>
        </p:spPr>
      </p:pic>
      <p:pic>
        <p:nvPicPr>
          <p:cNvPr id="6" name="Picture 5" descr="sns_aerial.jpg"/>
          <p:cNvPicPr>
            <a:picLocks noChangeAspect="1"/>
          </p:cNvPicPr>
          <p:nvPr/>
        </p:nvPicPr>
        <p:blipFill rotWithShape="1">
          <a:blip r:embed="rId4" cstate="print"/>
          <a:srcRect t="23993" r="15019"/>
          <a:stretch/>
        </p:blipFill>
        <p:spPr bwMode="auto">
          <a:xfrm>
            <a:off x="6239499" y="4431076"/>
            <a:ext cx="2533035" cy="161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5" cstate="print"/>
          <a:srcRect l="4308" t="50000" r="29604"/>
          <a:stretch>
            <a:fillRect/>
          </a:stretch>
        </p:blipFill>
        <p:spPr bwMode="auto">
          <a:xfrm>
            <a:off x="328607" y="4367214"/>
            <a:ext cx="3076577" cy="16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428632" y="833069"/>
            <a:ext cx="8229600" cy="5061899"/>
          </a:xfrm>
        </p:spPr>
        <p:txBody>
          <a:bodyPr/>
          <a:lstStyle/>
          <a:p>
            <a:r>
              <a:rPr lang="en-US" sz="1800" b="0" dirty="0" smtClean="0"/>
              <a:t>Develop a framework to validate/refine MD force-fields against neutron scattering data</a:t>
            </a:r>
          </a:p>
          <a:p>
            <a:r>
              <a:rPr lang="en-US" sz="1800" b="0" dirty="0" smtClean="0"/>
              <a:t>Test the framework and work with “users” to expand its use</a:t>
            </a:r>
          </a:p>
          <a:p>
            <a:r>
              <a:rPr lang="en-US" sz="1800" b="0" dirty="0" smtClean="0"/>
              <a:t>Include coarse grained simulations &amp; DFT based simulations</a:t>
            </a:r>
            <a:br>
              <a:rPr lang="en-US" sz="1800" b="0" dirty="0" smtClean="0"/>
            </a:br>
            <a:endParaRPr lang="en-US" sz="1800" b="0" dirty="0" smtClean="0"/>
          </a:p>
          <a:p>
            <a:r>
              <a:rPr lang="en-US" sz="1800" b="0" dirty="0" smtClean="0"/>
              <a:t>Longer term goals: </a:t>
            </a:r>
            <a:r>
              <a:rPr lang="en-US" sz="1800" b="0" dirty="0"/>
              <a:t/>
            </a:r>
            <a:br>
              <a:rPr lang="en-US" sz="1800" b="0" dirty="0"/>
            </a:br>
            <a:r>
              <a:rPr lang="en-US" sz="1800" b="0" dirty="0" smtClean="0"/>
              <a:t>Make framework available in near-real-time (on-the-fly)</a:t>
            </a:r>
            <a:br>
              <a:rPr lang="en-US" sz="1800" b="0" dirty="0" smtClean="0"/>
            </a:br>
            <a:r>
              <a:rPr lang="en-US" sz="1800" b="0" dirty="0" smtClean="0"/>
              <a:t>Enable feedback from the simulation to guide the experimental data acquisition</a:t>
            </a: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1800" b="0" dirty="0" smtClean="0"/>
              <a:t/>
            </a:r>
            <a:br>
              <a:rPr lang="en-US" sz="1800" b="0" dirty="0" smtClean="0"/>
            </a:br>
            <a:endParaRPr lang="en-US" sz="1800" b="0" dirty="0" smtClean="0"/>
          </a:p>
          <a:p>
            <a:r>
              <a:rPr lang="en-US" sz="1800" dirty="0" smtClean="0"/>
              <a:t>Folks doing the work</a:t>
            </a: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1800" b="0" dirty="0" smtClean="0"/>
              <a:t>CAMM: </a:t>
            </a:r>
            <a:r>
              <a:rPr lang="en-US" sz="1800" b="0" dirty="0" smtClean="0"/>
              <a:t>Jose </a:t>
            </a:r>
            <a:r>
              <a:rPr lang="en-US" sz="1800" b="0" dirty="0" smtClean="0"/>
              <a:t>Borreguero, Vickie Lynch, Andrei Savici, Monojoy Goswami, </a:t>
            </a:r>
            <a:r>
              <a:rPr lang="en-US" sz="1800" b="0" dirty="0" err="1" smtClean="0"/>
              <a:t>Jiawang</a:t>
            </a:r>
            <a:r>
              <a:rPr lang="en-US" sz="1800" b="0" dirty="0" smtClean="0"/>
              <a:t> Hong</a:t>
            </a:r>
            <a:r>
              <a:rPr lang="en-US" sz="1800" b="0" dirty="0"/>
              <a:t/>
            </a:r>
            <a:br>
              <a:rPr lang="en-US" sz="1800" b="0" dirty="0"/>
            </a:br>
            <a:r>
              <a:rPr lang="en-US" sz="800" b="0" dirty="0" smtClean="0"/>
              <a:t/>
            </a:r>
            <a:br>
              <a:rPr lang="en-US" sz="800" b="0" dirty="0" smtClean="0"/>
            </a:br>
            <a:r>
              <a:rPr lang="en-US" sz="1800" b="0" dirty="0" smtClean="0"/>
              <a:t>Integrating with catalogue/Active </a:t>
            </a:r>
            <a:r>
              <a:rPr lang="en-US" sz="1800" b="0" dirty="0" smtClean="0"/>
              <a:t>MQ/MANTID: Mathieu </a:t>
            </a:r>
            <a:r>
              <a:rPr lang="en-US" sz="1800" b="0" dirty="0" smtClean="0"/>
              <a:t>Doucet, Shelly </a:t>
            </a:r>
            <a:r>
              <a:rPr lang="en-US" sz="1800" b="0" dirty="0" err="1" smtClean="0"/>
              <a:t>Ren</a:t>
            </a:r>
            <a:r>
              <a:rPr lang="en-US" sz="1800" b="0" dirty="0" smtClean="0"/>
              <a:t>, Stuart </a:t>
            </a:r>
            <a:r>
              <a:rPr lang="en-US" sz="1800" b="0" dirty="0" smtClean="0"/>
              <a:t>Campbell</a:t>
            </a:r>
            <a:r>
              <a:rPr lang="en-US" sz="800" b="0" dirty="0"/>
              <a:t/>
            </a:r>
            <a:br>
              <a:rPr lang="en-US" sz="800" b="0" dirty="0"/>
            </a:br>
            <a:endParaRPr lang="en-US" sz="800" b="0" dirty="0" smtClean="0"/>
          </a:p>
          <a:p>
            <a:r>
              <a:rPr lang="en-US" sz="1800" dirty="0" smtClean="0"/>
              <a:t>Acknowledgements</a:t>
            </a:r>
            <a:r>
              <a:rPr lang="en-US" sz="1800" b="0" dirty="0" smtClean="0"/>
              <a:t/>
            </a:r>
            <a:br>
              <a:rPr lang="en-US" sz="1800" b="0" dirty="0" smtClean="0"/>
            </a:br>
            <a:r>
              <a:rPr lang="en-US" sz="1800" b="0" dirty="0" smtClean="0"/>
              <a:t>BES </a:t>
            </a:r>
            <a:r>
              <a:rPr lang="en-US" sz="1800" b="0" dirty="0" smtClean="0"/>
              <a:t>Materials </a:t>
            </a:r>
            <a:r>
              <a:rPr lang="en-US" sz="1800" b="0" dirty="0" smtClean="0"/>
              <a:t>Science and </a:t>
            </a:r>
            <a:r>
              <a:rPr lang="en-US" sz="1800" b="0" dirty="0" smtClean="0"/>
              <a:t>Engineering for the support of CAMM</a:t>
            </a:r>
            <a:r>
              <a:rPr lang="en-US" sz="1800" b="0" dirty="0"/>
              <a:t/>
            </a:r>
            <a:br>
              <a:rPr lang="en-US" sz="1800" b="0" dirty="0"/>
            </a:br>
            <a:r>
              <a:rPr lang="en-US" sz="800" b="0" dirty="0" smtClean="0"/>
              <a:t/>
            </a:r>
            <a:br>
              <a:rPr lang="en-US" sz="800" b="0" dirty="0" smtClean="0"/>
            </a:br>
            <a:r>
              <a:rPr lang="en-US" sz="1800" b="0" dirty="0" smtClean="0"/>
              <a:t>BES Scientific </a:t>
            </a:r>
            <a:r>
              <a:rPr lang="en-US" sz="1800" b="0" dirty="0" smtClean="0"/>
              <a:t>User Facilities </a:t>
            </a:r>
            <a:r>
              <a:rPr lang="en-US" sz="1800" b="0" dirty="0" smtClean="0"/>
              <a:t>Division (SNS)</a:t>
            </a:r>
            <a:r>
              <a:rPr lang="en-US" sz="1800" b="0" dirty="0" smtClean="0"/>
              <a:t>, </a:t>
            </a:r>
            <a:r>
              <a:rPr lang="en-US" sz="1800" b="0" dirty="0" smtClean="0"/>
              <a:t>NERSC (Hopper), OLCF (Titan) </a:t>
            </a: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3324" y="2271198"/>
            <a:ext cx="5064222" cy="1269578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4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Outline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533400" y="949029"/>
            <a:ext cx="8229600" cy="4613571"/>
          </a:xfrm>
        </p:spPr>
        <p:txBody>
          <a:bodyPr/>
          <a:lstStyle/>
          <a:p>
            <a:r>
              <a:rPr lang="en-US" b="0" dirty="0" smtClean="0"/>
              <a:t>Background context</a:t>
            </a:r>
          </a:p>
          <a:p>
            <a:pPr lvl="1"/>
            <a:r>
              <a:rPr lang="en-US" b="0" dirty="0" smtClean="0"/>
              <a:t>Spallation Neutron Source</a:t>
            </a:r>
          </a:p>
          <a:p>
            <a:pPr lvl="1"/>
            <a:r>
              <a:rPr lang="en-US" b="0" dirty="0" smtClean="0"/>
              <a:t>Analysis, validation &amp; prediction (CAMM)</a:t>
            </a:r>
          </a:p>
          <a:p>
            <a:r>
              <a:rPr lang="en-US" b="0" dirty="0" smtClean="0"/>
              <a:t>CAMM </a:t>
            </a:r>
            <a:r>
              <a:rPr lang="en-US" b="0" dirty="0"/>
              <a:t>s</a:t>
            </a:r>
            <a:r>
              <a:rPr lang="en-US" b="0" dirty="0" smtClean="0"/>
              <a:t>eed project</a:t>
            </a:r>
          </a:p>
          <a:p>
            <a:pPr lvl="1"/>
            <a:r>
              <a:rPr lang="en-US" b="0" dirty="0" smtClean="0"/>
              <a:t>CAMM framework</a:t>
            </a:r>
          </a:p>
          <a:p>
            <a:pPr lvl="1"/>
            <a:r>
              <a:rPr lang="en-US" b="0" dirty="0" smtClean="0"/>
              <a:t>Test &amp; user projects</a:t>
            </a:r>
          </a:p>
          <a:p>
            <a:pPr lvl="1"/>
            <a:r>
              <a:rPr lang="en-US" b="0" dirty="0" smtClean="0"/>
              <a:t>Advanced projects</a:t>
            </a:r>
          </a:p>
          <a:p>
            <a:r>
              <a:rPr lang="en-US" b="0" dirty="0" smtClean="0"/>
              <a:t>Interfacing with other initiatives</a:t>
            </a:r>
          </a:p>
          <a:p>
            <a:r>
              <a:rPr lang="en-US" b="0" dirty="0" smtClean="0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Spallation Neutron Source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133352" y="648869"/>
            <a:ext cx="5653086" cy="3732304"/>
          </a:xfrm>
        </p:spPr>
        <p:txBody>
          <a:bodyPr/>
          <a:lstStyle/>
          <a:p>
            <a:r>
              <a:rPr lang="en-US" sz="1800" b="0" dirty="0" smtClean="0"/>
              <a:t>DoE’s user facilities – APS, ALS, NSLS, LCLS, SNS &amp; HFIR</a:t>
            </a:r>
          </a:p>
          <a:p>
            <a:r>
              <a:rPr lang="en-US" sz="1800" b="0" dirty="0" smtClean="0"/>
              <a:t>~ 500 user projects (beam allocations) per year</a:t>
            </a:r>
          </a:p>
          <a:p>
            <a:r>
              <a:rPr lang="en-US" sz="1800" b="0" dirty="0" smtClean="0"/>
              <a:t>Wide range of materials studied – biological, polymers, metals, insulators, superconductors, magnetic, ferroelectric, fluids,… etc.</a:t>
            </a:r>
          </a:p>
          <a:p>
            <a:r>
              <a:rPr lang="en-US" sz="1800" b="0" dirty="0" smtClean="0"/>
              <a:t>Techniques – diffraction/structure, (crystal, disordered), inelastic (phonons, spin waves, diffusion), small angle scattering &amp; </a:t>
            </a:r>
            <a:r>
              <a:rPr lang="en-US" sz="1800" b="0" dirty="0" err="1" smtClean="0"/>
              <a:t>reflectometry</a:t>
            </a:r>
            <a:r>
              <a:rPr lang="en-US" sz="1800" b="0" dirty="0" smtClean="0"/>
              <a:t> (large scale structures)</a:t>
            </a:r>
            <a:endParaRPr lang="en-US" sz="1800" b="0" dirty="0"/>
          </a:p>
          <a:p>
            <a:r>
              <a:rPr lang="en-US" sz="1800" b="0" dirty="0" smtClean="0"/>
              <a:t>All data is stored in HDF5 files, catalogued, reduced (MANTID)</a:t>
            </a:r>
          </a:p>
          <a:p>
            <a:r>
              <a:rPr lang="en-US" sz="1800" b="0" dirty="0" smtClean="0"/>
              <a:t>Started in 2011 – ADARA – stream data to supercomputer center, data reduction “on-the fly” (on-going)</a:t>
            </a:r>
          </a:p>
        </p:txBody>
      </p:sp>
      <p:pic>
        <p:nvPicPr>
          <p:cNvPr id="4" name="Picture 3" descr="sns_aerial.jpg"/>
          <p:cNvPicPr>
            <a:picLocks noChangeAspect="1"/>
          </p:cNvPicPr>
          <p:nvPr/>
        </p:nvPicPr>
        <p:blipFill>
          <a:blip r:embed="rId3" cstate="print"/>
          <a:srcRect t="23993"/>
          <a:stretch>
            <a:fillRect/>
          </a:stretch>
        </p:blipFill>
        <p:spPr bwMode="auto">
          <a:xfrm>
            <a:off x="5996576" y="690560"/>
            <a:ext cx="2980736" cy="1616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0" descr="http://neutrons.ornl.gov/images/sns_instrument_layout_9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8941" r="2028" b="2392"/>
          <a:stretch/>
        </p:blipFill>
        <p:spPr bwMode="auto">
          <a:xfrm>
            <a:off x="6010864" y="4131323"/>
            <a:ext cx="2971800" cy="211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6" descr="http://farm4.staticflickr.com/3525/3993496245_7cd43c7601_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15521" r="31671" b="42240"/>
          <a:stretch/>
        </p:blipFill>
        <p:spPr bwMode="auto">
          <a:xfrm>
            <a:off x="5996576" y="2431096"/>
            <a:ext cx="2971800" cy="155258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4640-2005"/>
          <p:cNvPicPr>
            <a:picLocks noChangeAspect="1" noChangeArrowheads="1"/>
          </p:cNvPicPr>
          <p:nvPr/>
        </p:nvPicPr>
        <p:blipFill rotWithShape="1">
          <a:blip r:embed="rId6" cstate="print"/>
          <a:srcRect l="3396" t="-2495" r="3195" b="2495"/>
          <a:stretch/>
        </p:blipFill>
        <p:spPr bwMode="auto">
          <a:xfrm>
            <a:off x="143464" y="4512323"/>
            <a:ext cx="2514600" cy="179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71" y="4588336"/>
            <a:ext cx="3234393" cy="1828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7954"/>
          </a:xfrm>
        </p:spPr>
        <p:txBody>
          <a:bodyPr/>
          <a:lstStyle/>
          <a:p>
            <a:r>
              <a:rPr lang="en-US" dirty="0" smtClean="0"/>
              <a:t>Analysis, </a:t>
            </a:r>
            <a:r>
              <a:rPr lang="en-US" dirty="0" smtClean="0"/>
              <a:t>validation </a:t>
            </a:r>
            <a:r>
              <a:rPr lang="en-US" dirty="0" smtClean="0"/>
              <a:t>&amp; </a:t>
            </a:r>
            <a:r>
              <a:rPr lang="en-US" dirty="0" smtClean="0"/>
              <a:t>prediction</a:t>
            </a:r>
            <a:endParaRPr lang="en-US" dirty="0" smtClean="0"/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228600" y="733894"/>
            <a:ext cx="8229600" cy="5088573"/>
          </a:xfrm>
        </p:spPr>
        <p:txBody>
          <a:bodyPr/>
          <a:lstStyle/>
          <a:p>
            <a:r>
              <a:rPr lang="en-US" sz="1800" b="0" dirty="0" smtClean="0"/>
              <a:t>Shortening the time from discovery to application….</a:t>
            </a:r>
          </a:p>
          <a:p>
            <a:r>
              <a:rPr lang="en-US" sz="1800" b="0" dirty="0" smtClean="0"/>
              <a:t>From the Facility Perspective – October 2011 BES/ASCR Workshop</a:t>
            </a:r>
            <a:br>
              <a:rPr lang="en-US" sz="1800" b="0" dirty="0" smtClean="0"/>
            </a:br>
            <a:r>
              <a:rPr lang="en-US" sz="1800" b="0" i="1" dirty="0" smtClean="0"/>
              <a:t>Bring data analysis </a:t>
            </a:r>
            <a:r>
              <a:rPr lang="en-US" sz="1800" b="0" dirty="0" smtClean="0"/>
              <a:t>(modeling &amp; simulation)</a:t>
            </a:r>
            <a:r>
              <a:rPr lang="en-US" sz="1800" b="0" i="1" dirty="0" smtClean="0"/>
              <a:t> into the experimental chain…</a:t>
            </a:r>
            <a:endParaRPr lang="en-US" sz="1800" b="0" dirty="0" smtClean="0"/>
          </a:p>
          <a:p>
            <a:r>
              <a:rPr lang="en-US" sz="1800" b="0" dirty="0" smtClean="0"/>
              <a:t>From the Predictive Modeling Perspective – Have reliable models to </a:t>
            </a:r>
            <a:br>
              <a:rPr lang="en-US" sz="1800" b="0" dirty="0" smtClean="0"/>
            </a:br>
            <a:r>
              <a:rPr lang="en-US" sz="1800" b="0" dirty="0" smtClean="0"/>
              <a:t>predict (simulate) the properties of models</a:t>
            </a:r>
          </a:p>
          <a:p>
            <a:r>
              <a:rPr lang="en-US" sz="1800" b="0" dirty="0" smtClean="0"/>
              <a:t>To have </a:t>
            </a:r>
            <a:r>
              <a:rPr lang="en-US" sz="1800" b="0" i="1" dirty="0" smtClean="0"/>
              <a:t>reliable</a:t>
            </a:r>
            <a:r>
              <a:rPr lang="en-US" sz="1800" b="0" dirty="0" smtClean="0"/>
              <a:t> models they need to be validated and refined against </a:t>
            </a:r>
            <a:br>
              <a:rPr lang="en-US" sz="1800" b="0" dirty="0" smtClean="0"/>
            </a:br>
            <a:r>
              <a:rPr lang="en-US" sz="1800" b="0" dirty="0" smtClean="0"/>
              <a:t>experimental data</a:t>
            </a:r>
            <a:r>
              <a:rPr lang="en-US" sz="1800" b="0" dirty="0"/>
              <a:t>.</a:t>
            </a:r>
            <a:endParaRPr lang="en-US" sz="1800" b="0" dirty="0" smtClean="0"/>
          </a:p>
          <a:p>
            <a:r>
              <a:rPr lang="en-US" sz="1800" b="0" dirty="0" smtClean="0"/>
              <a:t>CAMM – Center for Accelerating Materials Modeling from SNS Data</a:t>
            </a:r>
          </a:p>
          <a:p>
            <a:r>
              <a:rPr lang="en-US" sz="1800" b="0" dirty="0" smtClean="0"/>
              <a:t>Create the software to refine/validate materials modeling (simulation) results against neutron scattering data from the SNS… test and apply that software over a wide range of cases</a:t>
            </a:r>
          </a:p>
          <a:p>
            <a:r>
              <a:rPr lang="en-US" sz="1800" b="0" dirty="0" smtClean="0"/>
              <a:t>Later development – available “on-</a:t>
            </a:r>
            <a:br>
              <a:rPr lang="en-US" sz="1800" b="0" dirty="0" smtClean="0"/>
            </a:br>
            <a:r>
              <a:rPr lang="en-US" sz="1800" b="0" dirty="0" smtClean="0"/>
              <a:t>the-fly” (near real time)</a:t>
            </a:r>
          </a:p>
          <a:p>
            <a:r>
              <a:rPr lang="en-US" sz="1800" b="0" dirty="0" smtClean="0"/>
              <a:t>Predictive – use results to steer </a:t>
            </a:r>
            <a:br>
              <a:rPr lang="en-US" sz="1800" b="0" dirty="0" smtClean="0"/>
            </a:br>
            <a:r>
              <a:rPr lang="en-US" sz="1800" b="0" dirty="0" smtClean="0"/>
              <a:t>experiments to look for new </a:t>
            </a:r>
            <a:br>
              <a:rPr lang="en-US" sz="1800" b="0" dirty="0" smtClean="0"/>
            </a:br>
            <a:r>
              <a:rPr lang="en-US" sz="1800" b="0" dirty="0" smtClean="0"/>
              <a:t>phenomena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52" y="785822"/>
            <a:ext cx="2121635" cy="274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995757" y="4344018"/>
            <a:ext cx="4887948" cy="1553838"/>
            <a:chOff x="773582" y="3657600"/>
            <a:chExt cx="7890488" cy="2251176"/>
          </a:xfrm>
        </p:grpSpPr>
        <p:pic>
          <p:nvPicPr>
            <p:cNvPr id="6" name="Picture 5" descr="cycle.jpg"/>
            <p:cNvPicPr>
              <a:picLocks noChangeAspect="1"/>
            </p:cNvPicPr>
            <p:nvPr/>
          </p:nvPicPr>
          <p:blipFill>
            <a:blip r:embed="rId4" cstate="print"/>
            <a:srcRect t="6169" b="38706"/>
            <a:stretch>
              <a:fillRect/>
            </a:stretch>
          </p:blipFill>
          <p:spPr>
            <a:xfrm>
              <a:off x="773582" y="3684907"/>
              <a:ext cx="5324214" cy="2152784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grpSp>
          <p:nvGrpSpPr>
            <p:cNvPr id="7" name="Group 6"/>
            <p:cNvGrpSpPr/>
            <p:nvPr/>
          </p:nvGrpSpPr>
          <p:grpSpPr>
            <a:xfrm>
              <a:off x="4987347" y="3657600"/>
              <a:ext cx="3676723" cy="2251176"/>
              <a:chOff x="4987347" y="3657600"/>
              <a:chExt cx="3676723" cy="2251176"/>
            </a:xfrm>
          </p:grpSpPr>
          <p:pic>
            <p:nvPicPr>
              <p:cNvPr id="8" name="Picture 7"/>
              <p:cNvPicPr/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4356" r="14045"/>
              <a:stretch/>
            </p:blipFill>
            <p:spPr bwMode="auto">
              <a:xfrm>
                <a:off x="6545008" y="3720839"/>
                <a:ext cx="2096424" cy="21527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Freeform 8"/>
              <p:cNvSpPr/>
              <p:nvPr/>
            </p:nvSpPr>
            <p:spPr bwMode="auto">
              <a:xfrm>
                <a:off x="4987347" y="3844788"/>
                <a:ext cx="342178" cy="494634"/>
              </a:xfrm>
              <a:custGeom>
                <a:avLst/>
                <a:gdLst>
                  <a:gd name="connsiteX0" fmla="*/ 568997 w 572839"/>
                  <a:gd name="connsiteY0" fmla="*/ 4436 h 846691"/>
                  <a:gd name="connsiteX1" fmla="*/ 273162 w 572839"/>
                  <a:gd name="connsiteY1" fmla="*/ 4436 h 846691"/>
                  <a:gd name="connsiteX2" fmla="*/ 161743 w 572839"/>
                  <a:gd name="connsiteY2" fmla="*/ 50540 h 846691"/>
                  <a:gd name="connsiteX3" fmla="*/ 65693 w 572839"/>
                  <a:gd name="connsiteY3" fmla="*/ 154275 h 846691"/>
                  <a:gd name="connsiteX4" fmla="*/ 19588 w 572839"/>
                  <a:gd name="connsiteY4" fmla="*/ 269535 h 846691"/>
                  <a:gd name="connsiteX5" fmla="*/ 378 w 572839"/>
                  <a:gd name="connsiteY5" fmla="*/ 434742 h 846691"/>
                  <a:gd name="connsiteX6" fmla="*/ 34956 w 572839"/>
                  <a:gd name="connsiteY6" fmla="*/ 626843 h 846691"/>
                  <a:gd name="connsiteX7" fmla="*/ 131007 w 572839"/>
                  <a:gd name="connsiteY7" fmla="*/ 780523 h 846691"/>
                  <a:gd name="connsiteX8" fmla="*/ 219373 w 572839"/>
                  <a:gd name="connsiteY8" fmla="*/ 834312 h 846691"/>
                  <a:gd name="connsiteX9" fmla="*/ 253951 w 572839"/>
                  <a:gd name="connsiteY9" fmla="*/ 845838 h 846691"/>
                  <a:gd name="connsiteX10" fmla="*/ 407632 w 572839"/>
                  <a:gd name="connsiteY10" fmla="*/ 845838 h 846691"/>
                  <a:gd name="connsiteX11" fmla="*/ 572839 w 572839"/>
                  <a:gd name="connsiteY11" fmla="*/ 845838 h 84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2839" h="846691">
                    <a:moveTo>
                      <a:pt x="568997" y="4436"/>
                    </a:moveTo>
                    <a:cubicBezTo>
                      <a:pt x="455017" y="594"/>
                      <a:pt x="341038" y="-3248"/>
                      <a:pt x="273162" y="4436"/>
                    </a:cubicBezTo>
                    <a:cubicBezTo>
                      <a:pt x="205286" y="12120"/>
                      <a:pt x="196321" y="25567"/>
                      <a:pt x="161743" y="50540"/>
                    </a:cubicBezTo>
                    <a:cubicBezTo>
                      <a:pt x="127165" y="75513"/>
                      <a:pt x="89385" y="117776"/>
                      <a:pt x="65693" y="154275"/>
                    </a:cubicBezTo>
                    <a:cubicBezTo>
                      <a:pt x="42001" y="190774"/>
                      <a:pt x="30474" y="222791"/>
                      <a:pt x="19588" y="269535"/>
                    </a:cubicBezTo>
                    <a:cubicBezTo>
                      <a:pt x="8702" y="316279"/>
                      <a:pt x="-2183" y="375191"/>
                      <a:pt x="378" y="434742"/>
                    </a:cubicBezTo>
                    <a:cubicBezTo>
                      <a:pt x="2939" y="494293"/>
                      <a:pt x="13185" y="569213"/>
                      <a:pt x="34956" y="626843"/>
                    </a:cubicBezTo>
                    <a:cubicBezTo>
                      <a:pt x="56727" y="684473"/>
                      <a:pt x="100271" y="745945"/>
                      <a:pt x="131007" y="780523"/>
                    </a:cubicBezTo>
                    <a:cubicBezTo>
                      <a:pt x="161743" y="815101"/>
                      <a:pt x="198882" y="823426"/>
                      <a:pt x="219373" y="834312"/>
                    </a:cubicBezTo>
                    <a:cubicBezTo>
                      <a:pt x="239864" y="845198"/>
                      <a:pt x="222574" y="843917"/>
                      <a:pt x="253951" y="845838"/>
                    </a:cubicBezTo>
                    <a:cubicBezTo>
                      <a:pt x="285327" y="847759"/>
                      <a:pt x="407632" y="845838"/>
                      <a:pt x="407632" y="845838"/>
                    </a:cubicBezTo>
                    <a:lnTo>
                      <a:pt x="572839" y="845838"/>
                    </a:lnTo>
                  </a:path>
                </a:pathLst>
              </a:custGeom>
              <a:noFill/>
              <a:ln w="28575" cap="flat" cmpd="sng" algn="ctr">
                <a:solidFill>
                  <a:srgbClr val="007FDE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38671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 bwMode="auto">
              <a:xfrm>
                <a:off x="5320301" y="3659210"/>
                <a:ext cx="2830332" cy="192082"/>
              </a:xfrm>
              <a:custGeom>
                <a:avLst/>
                <a:gdLst>
                  <a:gd name="connsiteX0" fmla="*/ 0 w 4738255"/>
                  <a:gd name="connsiteY0" fmla="*/ 304800 h 328796"/>
                  <a:gd name="connsiteX1" fmla="*/ 969818 w 4738255"/>
                  <a:gd name="connsiteY1" fmla="*/ 304800 h 328796"/>
                  <a:gd name="connsiteX2" fmla="*/ 1856509 w 4738255"/>
                  <a:gd name="connsiteY2" fmla="*/ 55419 h 328796"/>
                  <a:gd name="connsiteX3" fmla="*/ 4738255 w 4738255"/>
                  <a:gd name="connsiteY3" fmla="*/ 0 h 328796"/>
                  <a:gd name="connsiteX4" fmla="*/ 4738255 w 4738255"/>
                  <a:gd name="connsiteY4" fmla="*/ 0 h 328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8255" h="328796">
                    <a:moveTo>
                      <a:pt x="0" y="304800"/>
                    </a:moveTo>
                    <a:cubicBezTo>
                      <a:pt x="330200" y="325581"/>
                      <a:pt x="660400" y="346363"/>
                      <a:pt x="969818" y="304800"/>
                    </a:cubicBezTo>
                    <a:cubicBezTo>
                      <a:pt x="1279236" y="263237"/>
                      <a:pt x="1228436" y="106219"/>
                      <a:pt x="1856509" y="55419"/>
                    </a:cubicBezTo>
                    <a:cubicBezTo>
                      <a:pt x="2484582" y="4619"/>
                      <a:pt x="4738255" y="0"/>
                      <a:pt x="4738255" y="0"/>
                    </a:cubicBezTo>
                    <a:lnTo>
                      <a:pt x="4738255" y="0"/>
                    </a:lnTo>
                  </a:path>
                </a:pathLst>
              </a:custGeom>
              <a:noFill/>
              <a:ln w="28575" cap="flat" cmpd="sng" algn="ctr">
                <a:solidFill>
                  <a:srgbClr val="007FDE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38671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5325990" y="4343923"/>
                <a:ext cx="2839125" cy="1564853"/>
              </a:xfrm>
              <a:custGeom>
                <a:avLst/>
                <a:gdLst>
                  <a:gd name="connsiteX0" fmla="*/ 0 w 4752975"/>
                  <a:gd name="connsiteY0" fmla="*/ 2116 h 2678641"/>
                  <a:gd name="connsiteX1" fmla="*/ 742950 w 4752975"/>
                  <a:gd name="connsiteY1" fmla="*/ 2116 h 2678641"/>
                  <a:gd name="connsiteX2" fmla="*/ 885825 w 4752975"/>
                  <a:gd name="connsiteY2" fmla="*/ 2116 h 2678641"/>
                  <a:gd name="connsiteX3" fmla="*/ 1133475 w 4752975"/>
                  <a:gd name="connsiteY3" fmla="*/ 30691 h 2678641"/>
                  <a:gd name="connsiteX4" fmla="*/ 1400175 w 4752975"/>
                  <a:gd name="connsiteY4" fmla="*/ 249766 h 2678641"/>
                  <a:gd name="connsiteX5" fmla="*/ 1781175 w 4752975"/>
                  <a:gd name="connsiteY5" fmla="*/ 935566 h 2678641"/>
                  <a:gd name="connsiteX6" fmla="*/ 2200275 w 4752975"/>
                  <a:gd name="connsiteY6" fmla="*/ 2135716 h 2678641"/>
                  <a:gd name="connsiteX7" fmla="*/ 2381250 w 4752975"/>
                  <a:gd name="connsiteY7" fmla="*/ 2507191 h 2678641"/>
                  <a:gd name="connsiteX8" fmla="*/ 2543175 w 4752975"/>
                  <a:gd name="connsiteY8" fmla="*/ 2621491 h 2678641"/>
                  <a:gd name="connsiteX9" fmla="*/ 2752725 w 4752975"/>
                  <a:gd name="connsiteY9" fmla="*/ 2669116 h 2678641"/>
                  <a:gd name="connsiteX10" fmla="*/ 3524250 w 4752975"/>
                  <a:gd name="connsiteY10" fmla="*/ 2678641 h 2678641"/>
                  <a:gd name="connsiteX11" fmla="*/ 4752975 w 4752975"/>
                  <a:gd name="connsiteY11" fmla="*/ 2678641 h 2678641"/>
                  <a:gd name="connsiteX12" fmla="*/ 4752975 w 4752975"/>
                  <a:gd name="connsiteY12" fmla="*/ 2678641 h 2678641"/>
                  <a:gd name="connsiteX13" fmla="*/ 4752975 w 4752975"/>
                  <a:gd name="connsiteY13" fmla="*/ 2678641 h 267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52975" h="2678641">
                    <a:moveTo>
                      <a:pt x="0" y="2116"/>
                    </a:moveTo>
                    <a:lnTo>
                      <a:pt x="742950" y="2116"/>
                    </a:lnTo>
                    <a:cubicBezTo>
                      <a:pt x="890587" y="2116"/>
                      <a:pt x="820738" y="-2646"/>
                      <a:pt x="885825" y="2116"/>
                    </a:cubicBezTo>
                    <a:cubicBezTo>
                      <a:pt x="950912" y="6878"/>
                      <a:pt x="1047750" y="-10584"/>
                      <a:pt x="1133475" y="30691"/>
                    </a:cubicBezTo>
                    <a:cubicBezTo>
                      <a:pt x="1219200" y="71966"/>
                      <a:pt x="1292225" y="98954"/>
                      <a:pt x="1400175" y="249766"/>
                    </a:cubicBezTo>
                    <a:cubicBezTo>
                      <a:pt x="1508125" y="400579"/>
                      <a:pt x="1647825" y="621241"/>
                      <a:pt x="1781175" y="935566"/>
                    </a:cubicBezTo>
                    <a:cubicBezTo>
                      <a:pt x="1914525" y="1249891"/>
                      <a:pt x="2100263" y="1873779"/>
                      <a:pt x="2200275" y="2135716"/>
                    </a:cubicBezTo>
                    <a:cubicBezTo>
                      <a:pt x="2300287" y="2397653"/>
                      <a:pt x="2324100" y="2426229"/>
                      <a:pt x="2381250" y="2507191"/>
                    </a:cubicBezTo>
                    <a:cubicBezTo>
                      <a:pt x="2438400" y="2588153"/>
                      <a:pt x="2481263" y="2594504"/>
                      <a:pt x="2543175" y="2621491"/>
                    </a:cubicBezTo>
                    <a:cubicBezTo>
                      <a:pt x="2605087" y="2648478"/>
                      <a:pt x="2589213" y="2659591"/>
                      <a:pt x="2752725" y="2669116"/>
                    </a:cubicBezTo>
                    <a:cubicBezTo>
                      <a:pt x="2916237" y="2678641"/>
                      <a:pt x="3524250" y="2678641"/>
                      <a:pt x="3524250" y="2678641"/>
                    </a:cubicBezTo>
                    <a:lnTo>
                      <a:pt x="4752975" y="2678641"/>
                    </a:lnTo>
                    <a:lnTo>
                      <a:pt x="4752975" y="2678641"/>
                    </a:lnTo>
                    <a:lnTo>
                      <a:pt x="4752975" y="2678641"/>
                    </a:lnTo>
                  </a:path>
                </a:pathLst>
              </a:custGeom>
              <a:noFill/>
              <a:ln w="28575" cap="flat" cmpd="sng" algn="ctr">
                <a:solidFill>
                  <a:srgbClr val="007FDE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38671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 bwMode="auto">
              <a:xfrm>
                <a:off x="8147609" y="3657600"/>
                <a:ext cx="516461" cy="2247094"/>
              </a:xfrm>
              <a:custGeom>
                <a:avLst/>
                <a:gdLst>
                  <a:gd name="connsiteX0" fmla="*/ 8793 w 864607"/>
                  <a:gd name="connsiteY0" fmla="*/ 1692 h 3846468"/>
                  <a:gd name="connsiteX1" fmla="*/ 281354 w 864607"/>
                  <a:gd name="connsiteY1" fmla="*/ 1692 h 3846468"/>
                  <a:gd name="connsiteX2" fmla="*/ 386862 w 864607"/>
                  <a:gd name="connsiteY2" fmla="*/ 19276 h 3846468"/>
                  <a:gd name="connsiteX3" fmla="*/ 509954 w 864607"/>
                  <a:gd name="connsiteY3" fmla="*/ 142368 h 3846468"/>
                  <a:gd name="connsiteX4" fmla="*/ 641839 w 864607"/>
                  <a:gd name="connsiteY4" fmla="*/ 362176 h 3846468"/>
                  <a:gd name="connsiteX5" fmla="*/ 729762 w 864607"/>
                  <a:gd name="connsiteY5" fmla="*/ 625945 h 3846468"/>
                  <a:gd name="connsiteX6" fmla="*/ 791308 w 864607"/>
                  <a:gd name="connsiteY6" fmla="*/ 942468 h 3846468"/>
                  <a:gd name="connsiteX7" fmla="*/ 852854 w 864607"/>
                  <a:gd name="connsiteY7" fmla="*/ 1408461 h 3846468"/>
                  <a:gd name="connsiteX8" fmla="*/ 861646 w 864607"/>
                  <a:gd name="connsiteY8" fmla="*/ 1883245 h 3846468"/>
                  <a:gd name="connsiteX9" fmla="*/ 861646 w 864607"/>
                  <a:gd name="connsiteY9" fmla="*/ 2173392 h 3846468"/>
                  <a:gd name="connsiteX10" fmla="*/ 826477 w 864607"/>
                  <a:gd name="connsiteY10" fmla="*/ 2525084 h 3846468"/>
                  <a:gd name="connsiteX11" fmla="*/ 782516 w 864607"/>
                  <a:gd name="connsiteY11" fmla="*/ 2938322 h 3846468"/>
                  <a:gd name="connsiteX12" fmla="*/ 703385 w 864607"/>
                  <a:gd name="connsiteY12" fmla="*/ 3298807 h 3846468"/>
                  <a:gd name="connsiteX13" fmla="*/ 580293 w 864607"/>
                  <a:gd name="connsiteY13" fmla="*/ 3588953 h 3846468"/>
                  <a:gd name="connsiteX14" fmla="*/ 457200 w 864607"/>
                  <a:gd name="connsiteY14" fmla="*/ 3764799 h 3846468"/>
                  <a:gd name="connsiteX15" fmla="*/ 334108 w 864607"/>
                  <a:gd name="connsiteY15" fmla="*/ 3817553 h 3846468"/>
                  <a:gd name="connsiteX16" fmla="*/ 96716 w 864607"/>
                  <a:gd name="connsiteY16" fmla="*/ 3843930 h 3846468"/>
                  <a:gd name="connsiteX17" fmla="*/ 0 w 864607"/>
                  <a:gd name="connsiteY17" fmla="*/ 3843930 h 3846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4607" h="3846468">
                    <a:moveTo>
                      <a:pt x="8793" y="1692"/>
                    </a:moveTo>
                    <a:cubicBezTo>
                      <a:pt x="113568" y="226"/>
                      <a:pt x="218343" y="-1239"/>
                      <a:pt x="281354" y="1692"/>
                    </a:cubicBezTo>
                    <a:cubicBezTo>
                      <a:pt x="344365" y="4623"/>
                      <a:pt x="348762" y="-4170"/>
                      <a:pt x="386862" y="19276"/>
                    </a:cubicBezTo>
                    <a:cubicBezTo>
                      <a:pt x="424962" y="42722"/>
                      <a:pt x="467458" y="85218"/>
                      <a:pt x="509954" y="142368"/>
                    </a:cubicBezTo>
                    <a:cubicBezTo>
                      <a:pt x="552450" y="199518"/>
                      <a:pt x="605204" y="281580"/>
                      <a:pt x="641839" y="362176"/>
                    </a:cubicBezTo>
                    <a:cubicBezTo>
                      <a:pt x="678474" y="442772"/>
                      <a:pt x="704851" y="529230"/>
                      <a:pt x="729762" y="625945"/>
                    </a:cubicBezTo>
                    <a:cubicBezTo>
                      <a:pt x="754674" y="722660"/>
                      <a:pt x="770793" y="812049"/>
                      <a:pt x="791308" y="942468"/>
                    </a:cubicBezTo>
                    <a:cubicBezTo>
                      <a:pt x="811823" y="1072887"/>
                      <a:pt x="841131" y="1251665"/>
                      <a:pt x="852854" y="1408461"/>
                    </a:cubicBezTo>
                    <a:cubicBezTo>
                      <a:pt x="864577" y="1565257"/>
                      <a:pt x="860181" y="1755757"/>
                      <a:pt x="861646" y="1883245"/>
                    </a:cubicBezTo>
                    <a:cubicBezTo>
                      <a:pt x="863111" y="2010733"/>
                      <a:pt x="867507" y="2066419"/>
                      <a:pt x="861646" y="2173392"/>
                    </a:cubicBezTo>
                    <a:cubicBezTo>
                      <a:pt x="855785" y="2280365"/>
                      <a:pt x="839665" y="2397596"/>
                      <a:pt x="826477" y="2525084"/>
                    </a:cubicBezTo>
                    <a:cubicBezTo>
                      <a:pt x="813289" y="2652572"/>
                      <a:pt x="803031" y="2809368"/>
                      <a:pt x="782516" y="2938322"/>
                    </a:cubicBezTo>
                    <a:cubicBezTo>
                      <a:pt x="762001" y="3067276"/>
                      <a:pt x="737089" y="3190369"/>
                      <a:pt x="703385" y="3298807"/>
                    </a:cubicBezTo>
                    <a:cubicBezTo>
                      <a:pt x="669681" y="3407246"/>
                      <a:pt x="621324" y="3511288"/>
                      <a:pt x="580293" y="3588953"/>
                    </a:cubicBezTo>
                    <a:cubicBezTo>
                      <a:pt x="539262" y="3666618"/>
                      <a:pt x="498231" y="3726699"/>
                      <a:pt x="457200" y="3764799"/>
                    </a:cubicBezTo>
                    <a:cubicBezTo>
                      <a:pt x="416169" y="3802899"/>
                      <a:pt x="394189" y="3804365"/>
                      <a:pt x="334108" y="3817553"/>
                    </a:cubicBezTo>
                    <a:cubicBezTo>
                      <a:pt x="274027" y="3830741"/>
                      <a:pt x="152401" y="3839534"/>
                      <a:pt x="96716" y="3843930"/>
                    </a:cubicBezTo>
                    <a:cubicBezTo>
                      <a:pt x="41031" y="3848326"/>
                      <a:pt x="20515" y="3846128"/>
                      <a:pt x="0" y="384393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007FDE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38671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CAMM </a:t>
            </a:r>
            <a:r>
              <a:rPr lang="en-US" dirty="0"/>
              <a:t>s</a:t>
            </a:r>
            <a:r>
              <a:rPr lang="en-US" dirty="0" smtClean="0"/>
              <a:t>eed </a:t>
            </a:r>
            <a:r>
              <a:rPr lang="en-US" dirty="0"/>
              <a:t>p</a:t>
            </a:r>
            <a:r>
              <a:rPr lang="en-US" dirty="0" smtClean="0"/>
              <a:t>roject</a:t>
            </a:r>
          </a:p>
        </p:txBody>
      </p:sp>
      <p:sp>
        <p:nvSpPr>
          <p:cNvPr id="7" name="Rectangle 1027"/>
          <p:cNvSpPr txBox="1">
            <a:spLocks/>
          </p:cNvSpPr>
          <p:nvPr/>
        </p:nvSpPr>
        <p:spPr bwMode="auto">
          <a:xfrm>
            <a:off x="133344" y="695320"/>
            <a:ext cx="7810506" cy="551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30188" indent="-230188" algn="l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ヒラギノ角ゴ Pro W3" charset="0"/>
              </a:defRPr>
            </a:lvl1pPr>
            <a:lvl2pPr marL="625475" indent="-279400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–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»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/>
              <a:t>18 month seed – develop framework to refine MD force-fields against quasi-elastic &amp; inelastic neutron scattering data → 9 months so far</a:t>
            </a:r>
          </a:p>
          <a:p>
            <a:r>
              <a:rPr lang="en-US" sz="2000" b="0" dirty="0" smtClean="0"/>
              <a:t>Refinement:</a:t>
            </a:r>
            <a:br>
              <a:rPr lang="en-US" sz="2000" b="0" dirty="0" smtClean="0"/>
            </a:br>
            <a:r>
              <a:rPr lang="en-US" sz="2000" b="0" dirty="0" smtClean="0"/>
              <a:t>	Initial estimate of parameters</a:t>
            </a:r>
            <a:br>
              <a:rPr lang="en-US" sz="2000" b="0" dirty="0" smtClean="0"/>
            </a:br>
            <a:r>
              <a:rPr lang="en-US" sz="2000" b="0" dirty="0" smtClean="0"/>
              <a:t>	Compute theoretical prediction for expt. data</a:t>
            </a:r>
            <a:br>
              <a:rPr lang="en-US" sz="2000" b="0" dirty="0" smtClean="0"/>
            </a:br>
            <a:r>
              <a:rPr lang="en-US" sz="2000" b="0" dirty="0" smtClean="0"/>
              <a:t>	Compare theory vs. expt. (sum of residuals squared)</a:t>
            </a:r>
            <a:br>
              <a:rPr lang="en-US" sz="2000" b="0" dirty="0" smtClean="0"/>
            </a:br>
            <a:r>
              <a:rPr lang="en-US" sz="2000" b="0" dirty="0" smtClean="0"/>
              <a:t>	A strategy to predict new (better) parameters</a:t>
            </a:r>
            <a:br>
              <a:rPr lang="en-US" sz="2000" b="0" dirty="0" smtClean="0"/>
            </a:br>
            <a:endParaRPr lang="en-US" sz="2000" b="0" dirty="0" smtClean="0"/>
          </a:p>
          <a:p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endParaRPr lang="en-US" sz="2000" b="0" dirty="0" smtClean="0"/>
          </a:p>
          <a:p>
            <a:pPr marL="0" indent="0">
              <a:buNone/>
            </a:pPr>
            <a:r>
              <a:rPr lang="en-US" sz="2000" b="0" dirty="0" smtClean="0"/>
              <a:t/>
            </a:r>
            <a:br>
              <a:rPr lang="en-US" sz="2000" b="0" dirty="0" smtClean="0"/>
            </a:br>
            <a:endParaRPr lang="en-US" sz="2000" b="0" dirty="0" smtClean="0"/>
          </a:p>
          <a:p>
            <a:r>
              <a:rPr lang="en-US" sz="2000" b="0" dirty="0" smtClean="0"/>
              <a:t>Test &amp; develop → “simple” test case → friendly </a:t>
            </a:r>
            <a:r>
              <a:rPr lang="en-US" sz="2000" b="0" dirty="0"/>
              <a:t>users </a:t>
            </a:r>
            <a:r>
              <a:rPr lang="en-US" sz="2000" b="0" dirty="0" smtClean="0"/>
              <a:t>→ more advanced cases</a:t>
            </a:r>
          </a:p>
        </p:txBody>
      </p:sp>
      <p:sp>
        <p:nvSpPr>
          <p:cNvPr id="10" name="Curved Right Arrow 9"/>
          <p:cNvSpPr/>
          <p:nvPr/>
        </p:nvSpPr>
        <p:spPr>
          <a:xfrm flipV="1">
            <a:off x="700087" y="2071690"/>
            <a:ext cx="328612" cy="685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1872" y="3771892"/>
            <a:ext cx="5424578" cy="1508327"/>
            <a:chOff x="461872" y="3771892"/>
            <a:chExt cx="5424578" cy="1508327"/>
          </a:xfrm>
        </p:grpSpPr>
        <p:grpSp>
          <p:nvGrpSpPr>
            <p:cNvPr id="47" name="Group 46"/>
            <p:cNvGrpSpPr/>
            <p:nvPr/>
          </p:nvGrpSpPr>
          <p:grpSpPr>
            <a:xfrm>
              <a:off x="3540041" y="4310058"/>
              <a:ext cx="2346409" cy="970161"/>
              <a:chOff x="3540041" y="4310058"/>
              <a:chExt cx="2346409" cy="970161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 flipV="1">
                <a:off x="4076788" y="4310058"/>
                <a:ext cx="0" cy="323841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3540041" y="4633888"/>
                <a:ext cx="2346409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Scaling, background, resolution, detailed balance, multiple scattering, SE scattering, etc.</a:t>
                </a:r>
                <a:endParaRPr lang="en-US" sz="1200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61872" y="3771892"/>
              <a:ext cx="1208985" cy="1503575"/>
              <a:chOff x="461872" y="4014788"/>
              <a:chExt cx="1208985" cy="1503575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1066364" y="4014788"/>
                <a:ext cx="5192" cy="857254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461872" y="4872032"/>
                <a:ext cx="1208985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Use templates </a:t>
                </a:r>
              </a:p>
              <a:p>
                <a:pPr algn="ctr"/>
                <a:r>
                  <a:rPr lang="en-US" sz="1200" dirty="0"/>
                  <a:t>f</a:t>
                </a:r>
                <a:r>
                  <a:rPr lang="en-US" sz="1200" dirty="0" smtClean="0"/>
                  <a:t>or different </a:t>
                </a:r>
                <a:br>
                  <a:rPr lang="en-US" sz="1200" dirty="0" smtClean="0"/>
                </a:br>
                <a:r>
                  <a:rPr lang="en-US" sz="1200" dirty="0" smtClean="0"/>
                  <a:t>MD codes</a:t>
                </a:r>
                <a:endParaRPr lang="en-US" sz="1200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030282" y="4300538"/>
              <a:ext cx="1063112" cy="970161"/>
              <a:chOff x="2030282" y="4300538"/>
              <a:chExt cx="1063112" cy="970161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 flipV="1">
                <a:off x="2567028" y="4300538"/>
                <a:ext cx="0" cy="323841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2030282" y="4624368"/>
                <a:ext cx="1063112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Write output</a:t>
                </a:r>
                <a:br>
                  <a:rPr lang="en-US" sz="1200" dirty="0" smtClean="0"/>
                </a:br>
                <a:r>
                  <a:rPr lang="en-US" sz="1200" dirty="0" smtClean="0"/>
                  <a:t>files in HDF5</a:t>
                </a:r>
                <a:br>
                  <a:rPr lang="en-US" sz="1200" dirty="0" smtClean="0"/>
                </a:br>
                <a:r>
                  <a:rPr lang="en-US" sz="1200" dirty="0" smtClean="0"/>
                  <a:t>format</a:t>
                </a:r>
                <a:endParaRPr lang="en-US" sz="12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5763" y="3224216"/>
            <a:ext cx="6386500" cy="1169551"/>
            <a:chOff x="628643" y="2381224"/>
            <a:chExt cx="6386500" cy="1169551"/>
          </a:xfrm>
        </p:grpSpPr>
        <p:sp>
          <p:nvSpPr>
            <p:cNvPr id="16" name="TextBox 15"/>
            <p:cNvSpPr txBox="1"/>
            <p:nvPr/>
          </p:nvSpPr>
          <p:spPr>
            <a:xfrm>
              <a:off x="628643" y="2385992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Force field  parameters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24115" y="2381224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MD Simulations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8643" y="2381224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Trajectories for atoms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67459" y="2381224"/>
              <a:ext cx="1847684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Calculate </a:t>
              </a:r>
              <a:br>
                <a:rPr lang="en-US" sz="1400" dirty="0" smtClean="0"/>
              </a:br>
              <a:r>
                <a:rPr lang="en-US" sz="1400" dirty="0" smtClean="0"/>
                <a:t>S(</a:t>
              </a:r>
              <a:r>
                <a:rPr lang="en-US" sz="1400" dirty="0" err="1" smtClean="0"/>
                <a:t>Q,t</a:t>
              </a:r>
              <a:r>
                <a:rPr lang="en-US" sz="1400" dirty="0" smtClean="0"/>
                <a:t>) + S(Q,E)</a:t>
              </a:r>
              <a:br>
                <a:rPr lang="en-US" sz="1400" dirty="0" smtClean="0"/>
              </a:br>
              <a:r>
                <a:rPr lang="en-US" sz="1400" dirty="0" smtClean="0"/>
                <a:t>Weighted Fourier Transform  + Averaging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48163" y="3019416"/>
              <a:ext cx="115728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“Correct” for expt. effects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33635" y="3019416"/>
              <a:ext cx="1157287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</a:t>
              </a:r>
              <a:r>
                <a:rPr lang="en-US" sz="1400" dirty="0" smtClean="0"/>
                <a:t>redicted data</a:t>
              </a:r>
            </a:p>
          </p:txBody>
        </p: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1785930" y="2642834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295690" y="2638066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810218" y="2638066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20" idx="3"/>
            </p:cNvCxnSpPr>
            <p:nvPr/>
          </p:nvCxnSpPr>
          <p:spPr>
            <a:xfrm flipH="1">
              <a:off x="4805450" y="3281026"/>
              <a:ext cx="3429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271866" y="3290546"/>
              <a:ext cx="357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870973"/>
              </p:ext>
            </p:extLst>
          </p:nvPr>
        </p:nvGraphicFramePr>
        <p:xfrm>
          <a:off x="6056419" y="1990030"/>
          <a:ext cx="2939756" cy="85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2666880" imgH="774360" progId="Equation.DSMT4">
                  <p:embed/>
                </p:oleObj>
              </mc:Choice>
              <mc:Fallback>
                <p:oleObj name="Equation" r:id="rId4" imgW="26668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56419" y="1990030"/>
                        <a:ext cx="2939756" cy="85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93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CAMM framework</a:t>
            </a:r>
          </a:p>
        </p:txBody>
      </p:sp>
      <p:sp>
        <p:nvSpPr>
          <p:cNvPr id="10" name="Curved Right Arrow 9"/>
          <p:cNvSpPr/>
          <p:nvPr/>
        </p:nvSpPr>
        <p:spPr>
          <a:xfrm flipV="1">
            <a:off x="700087" y="1743066"/>
            <a:ext cx="328612" cy="6858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7187" y="2738424"/>
            <a:ext cx="6386500" cy="1169551"/>
            <a:chOff x="628643" y="2381224"/>
            <a:chExt cx="6386500" cy="1169551"/>
          </a:xfrm>
        </p:grpSpPr>
        <p:sp>
          <p:nvSpPr>
            <p:cNvPr id="16" name="TextBox 15"/>
            <p:cNvSpPr txBox="1"/>
            <p:nvPr/>
          </p:nvSpPr>
          <p:spPr>
            <a:xfrm>
              <a:off x="628643" y="2385992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Force field  parameters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24115" y="2381224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MD Simulations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8643" y="2381224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Trajectories for atoms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67459" y="2381224"/>
              <a:ext cx="1847684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Calculate </a:t>
              </a:r>
              <a:br>
                <a:rPr lang="en-US" sz="1400" dirty="0" smtClean="0"/>
              </a:br>
              <a:r>
                <a:rPr lang="en-US" sz="1400" dirty="0" smtClean="0"/>
                <a:t>S(</a:t>
              </a:r>
              <a:r>
                <a:rPr lang="en-US" sz="1400" dirty="0" err="1" smtClean="0"/>
                <a:t>Q,t</a:t>
              </a:r>
              <a:r>
                <a:rPr lang="en-US" sz="1400" dirty="0" smtClean="0"/>
                <a:t>) + S(Q,E)</a:t>
              </a:r>
              <a:br>
                <a:rPr lang="en-US" sz="1400" dirty="0" smtClean="0"/>
              </a:br>
              <a:r>
                <a:rPr lang="en-US" sz="1400" dirty="0" smtClean="0"/>
                <a:t>Weighted Fourier Transform  + Averaging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48163" y="3019416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“Correct” for expt. effects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33635" y="3019416"/>
              <a:ext cx="115728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</a:t>
              </a:r>
              <a:r>
                <a:rPr lang="en-US" sz="1400" dirty="0" smtClean="0"/>
                <a:t>redicted data</a:t>
              </a:r>
            </a:p>
          </p:txBody>
        </p: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1785930" y="2642834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295690" y="2638066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810218" y="2638066"/>
              <a:ext cx="338185" cy="4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20" idx="3"/>
            </p:cNvCxnSpPr>
            <p:nvPr/>
          </p:nvCxnSpPr>
          <p:spPr>
            <a:xfrm flipH="1">
              <a:off x="4805450" y="3281026"/>
              <a:ext cx="34295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271866" y="3290546"/>
              <a:ext cx="3572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329212" y="2157394"/>
            <a:ext cx="1784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{ DAKOTA 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24764" y="2552690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{ KEPLER }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63713" y="5276792"/>
            <a:ext cx="6025307" cy="1304610"/>
            <a:chOff x="2563713" y="5348232"/>
            <a:chExt cx="6025307" cy="1304610"/>
          </a:xfrm>
        </p:grpSpPr>
        <p:pic>
          <p:nvPicPr>
            <p:cNvPr id="4" name="Picture 73" descr="http://www.batangastoday.com/wp-content/uploads/2012/10/Titan-supercomputer-ORNL-560x339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98545" y="5348234"/>
              <a:ext cx="2290475" cy="130460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2563713" y="5348234"/>
              <a:ext cx="1240137" cy="926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" name="Picture 2" descr="C:\Users\Mark\Documents\Work2010\Software\NAB 2012\hopper1.jp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t="16060"/>
            <a:stretch/>
          </p:blipFill>
          <p:spPr bwMode="auto">
            <a:xfrm>
              <a:off x="3900670" y="5348232"/>
              <a:ext cx="2290475" cy="1304609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609907" y="6215054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chadwick</a:t>
              </a:r>
              <a:endParaRPr lang="en-US" sz="1800" dirty="0"/>
            </a:p>
          </p:txBody>
        </p:sp>
      </p:grpSp>
      <p:pic>
        <p:nvPicPr>
          <p:cNvPr id="28" name="Picture 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7" y="112388"/>
            <a:ext cx="2826649" cy="1859288"/>
          </a:xfrm>
          <a:prstGeom prst="rect">
            <a:avLst/>
          </a:prstGeom>
        </p:spPr>
      </p:pic>
      <p:sp>
        <p:nvSpPr>
          <p:cNvPr id="7" name="Rectangle 1027"/>
          <p:cNvSpPr txBox="1">
            <a:spLocks/>
          </p:cNvSpPr>
          <p:nvPr/>
        </p:nvSpPr>
        <p:spPr bwMode="auto">
          <a:xfrm>
            <a:off x="133344" y="666744"/>
            <a:ext cx="8765492" cy="450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30188" indent="-230188" algn="l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ヒラギノ角ゴ Pro W3" charset="0"/>
              </a:defRPr>
            </a:lvl1pPr>
            <a:lvl2pPr marL="625475" indent="-279400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–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6C3A"/>
              </a:buClr>
              <a:buFont typeface="Arial" pitchFamily="34" charset="0"/>
              <a:buChar char="»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 smtClean="0"/>
              <a:t>DON’T RE-INVENT THE WHEEL….</a:t>
            </a:r>
          </a:p>
          <a:p>
            <a:r>
              <a:rPr lang="en-US" sz="2000" b="0" dirty="0" smtClean="0"/>
              <a:t>Refinement:</a:t>
            </a:r>
            <a:br>
              <a:rPr lang="en-US" sz="2000" b="0" dirty="0" smtClean="0"/>
            </a:br>
            <a:r>
              <a:rPr lang="en-US" sz="2000" b="0" dirty="0" smtClean="0"/>
              <a:t>	Initial estimate of parameters</a:t>
            </a:r>
            <a:br>
              <a:rPr lang="en-US" sz="2000" b="0" dirty="0" smtClean="0"/>
            </a:br>
            <a:r>
              <a:rPr lang="en-US" sz="2000" b="0" dirty="0" smtClean="0"/>
              <a:t>	Compute theoretical prediction for expt. data</a:t>
            </a:r>
            <a:br>
              <a:rPr lang="en-US" sz="2000" b="0" dirty="0" smtClean="0"/>
            </a:br>
            <a:r>
              <a:rPr lang="en-US" sz="2000" b="0" dirty="0" smtClean="0"/>
              <a:t>	Compare theory vs. expt. (sum of residuals squared)</a:t>
            </a:r>
            <a:br>
              <a:rPr lang="en-US" sz="2000" b="0" dirty="0" smtClean="0"/>
            </a:br>
            <a:r>
              <a:rPr lang="en-US" sz="2000" b="0" dirty="0" smtClean="0"/>
              <a:t>	A strategy to predict new (better) parameters</a:t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 </a:t>
            </a:r>
          </a:p>
          <a:p>
            <a:r>
              <a:rPr lang="en-US" sz="2000" b="0" dirty="0" smtClean="0"/>
              <a:t>ASCR: DAKOTA, </a:t>
            </a:r>
            <a:r>
              <a:rPr lang="en-US" sz="2000" b="0" dirty="0" err="1" smtClean="0"/>
              <a:t>Kepler</a:t>
            </a:r>
            <a:r>
              <a:rPr lang="en-US" sz="2000" b="0" dirty="0" smtClean="0"/>
              <a:t>, grid-ftp, Globus</a:t>
            </a:r>
          </a:p>
          <a:p>
            <a:r>
              <a:rPr lang="en-US" sz="2000" b="0" dirty="0" smtClean="0"/>
              <a:t>SNS data infrastructure: Active MQ messages for status, HDF5 files w/ meta data → MANTID &amp; catalogue simulations in ICAT</a:t>
            </a:r>
          </a:p>
        </p:txBody>
      </p:sp>
      <p:sp>
        <p:nvSpPr>
          <p:cNvPr id="29" name="Right Brace 28"/>
          <p:cNvSpPr/>
          <p:nvPr/>
        </p:nvSpPr>
        <p:spPr>
          <a:xfrm>
            <a:off x="7028203" y="1614487"/>
            <a:ext cx="315570" cy="2350639"/>
          </a:xfrm>
          <a:prstGeom prst="rightBrac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715" y="5372097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camm-test.sns.gov</a:t>
            </a:r>
            <a:endParaRPr lang="en-US" sz="16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086038" y="5557610"/>
            <a:ext cx="4000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8147" y="5724529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camm.ornl.gov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81270" y="5910042"/>
            <a:ext cx="40004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4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188"/>
          </a:xfrm>
        </p:spPr>
        <p:txBody>
          <a:bodyPr/>
          <a:lstStyle/>
          <a:p>
            <a:r>
              <a:rPr lang="en-US" dirty="0" smtClean="0"/>
              <a:t>CAMM test – aqueous </a:t>
            </a:r>
            <a:r>
              <a:rPr lang="en-US" dirty="0" err="1" smtClean="0"/>
              <a:t>LiCl</a:t>
            </a:r>
            <a:endParaRPr lang="en-US" baseline="-25000" dirty="0" smtClean="0"/>
          </a:p>
        </p:txBody>
      </p:sp>
      <p:pic>
        <p:nvPicPr>
          <p:cNvPr id="27" name="Picture 26" descr="Q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74" y="2819778"/>
            <a:ext cx="2148625" cy="1635009"/>
          </a:xfrm>
          <a:prstGeom prst="rect">
            <a:avLst/>
          </a:prstGeom>
        </p:spPr>
      </p:pic>
      <p:pic>
        <p:nvPicPr>
          <p:cNvPr id="28" name="Picture 27" descr="Q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996" y="4542723"/>
            <a:ext cx="2230378" cy="1697220"/>
          </a:xfrm>
          <a:prstGeom prst="rect">
            <a:avLst/>
          </a:prstGeom>
        </p:spPr>
      </p:pic>
      <p:pic>
        <p:nvPicPr>
          <p:cNvPr id="29" name="Picture 28" descr="Q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01" y="4542723"/>
            <a:ext cx="2230378" cy="1697220"/>
          </a:xfrm>
          <a:prstGeom prst="rect">
            <a:avLst/>
          </a:prstGeom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653" y="200027"/>
            <a:ext cx="2287424" cy="2662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357939" y="3637282"/>
            <a:ext cx="2364502" cy="2480722"/>
            <a:chOff x="13603107" y="20219670"/>
            <a:chExt cx="5553635" cy="4776918"/>
          </a:xfrm>
        </p:grpSpPr>
        <p:pic>
          <p:nvPicPr>
            <p:cNvPr id="34" name="Picture 33" descr="chi2_T290.model2_v2.png"/>
            <p:cNvPicPr/>
            <p:nvPr/>
          </p:nvPicPr>
          <p:blipFill>
            <a:blip r:embed="rId8"/>
            <a:srcRect t="12063" r="31690" b="5669"/>
            <a:stretch>
              <a:fillRect/>
            </a:stretch>
          </p:blipFill>
          <p:spPr>
            <a:xfrm>
              <a:off x="13603107" y="20219670"/>
              <a:ext cx="5553635" cy="4776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Oval 34"/>
            <p:cNvSpPr/>
            <p:nvPr/>
          </p:nvSpPr>
          <p:spPr bwMode="auto">
            <a:xfrm>
              <a:off x="17313779" y="24112728"/>
              <a:ext cx="153825" cy="179462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38671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51856" y="2696861"/>
            <a:ext cx="3777555" cy="1271311"/>
            <a:chOff x="2551808" y="2539693"/>
            <a:chExt cx="3777555" cy="1271311"/>
          </a:xfrm>
        </p:grpSpPr>
        <p:grpSp>
          <p:nvGrpSpPr>
            <p:cNvPr id="37" name="Group 36"/>
            <p:cNvGrpSpPr/>
            <p:nvPr/>
          </p:nvGrpSpPr>
          <p:grpSpPr>
            <a:xfrm>
              <a:off x="2551808" y="2539693"/>
              <a:ext cx="3777555" cy="1271311"/>
              <a:chOff x="1334620" y="19902847"/>
              <a:chExt cx="5329509" cy="2217313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334620" y="20901502"/>
                <a:ext cx="1162082" cy="985962"/>
                <a:chOff x="199993" y="20367314"/>
                <a:chExt cx="1162082" cy="985962"/>
              </a:xfrm>
            </p:grpSpPr>
            <p:pic>
              <p:nvPicPr>
                <p:cNvPr id="42" name="Picture 2" descr="http://www.chriscrews.com/wp-content/uploads/2012/03/WaterMolecule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2" t="3039" r="4099" b="2754"/>
                <a:stretch/>
              </p:blipFill>
              <p:spPr bwMode="auto">
                <a:xfrm>
                  <a:off x="199993" y="20367314"/>
                  <a:ext cx="1097280" cy="9859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815578" y="20455258"/>
                  <a:ext cx="35618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 smtClean="0"/>
                    <a:t>Hq</a:t>
                  </a:r>
                  <a:endParaRPr lang="en-US" sz="1000" b="1" i="1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39928" y="20629906"/>
                  <a:ext cx="50526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 smtClean="0"/>
                    <a:t>-2∙Hq</a:t>
                  </a:r>
                  <a:endParaRPr lang="en-US" sz="1000" b="1" i="1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508413" y="21033261"/>
                  <a:ext cx="35618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i="1" dirty="0" smtClean="0"/>
                    <a:t>Hq</a:t>
                  </a:r>
                  <a:endParaRPr lang="en-US" sz="1000" b="1" i="1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 bwMode="auto">
                <a:xfrm>
                  <a:off x="936839" y="20876127"/>
                  <a:ext cx="329954" cy="40335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386715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7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aphicFrame>
              <p:nvGraphicFramePr>
                <p:cNvPr id="47" name="Object 4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50615178"/>
                    </p:ext>
                  </p:extLst>
                </p:nvPr>
              </p:nvGraphicFramePr>
              <p:xfrm>
                <a:off x="1030288" y="20864513"/>
                <a:ext cx="331787" cy="406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83" name="Equation" r:id="rId10" imgW="114120" imgH="139680" progId="Equation.DSMT4">
                        <p:embed/>
                      </p:oleObj>
                    </mc:Choice>
                    <mc:Fallback>
                      <p:oleObj name="Equation" r:id="rId10" imgW="114120" imgH="13968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30288" y="20864513"/>
                              <a:ext cx="331787" cy="406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782713" y="20853536"/>
                  <a:ext cx="330323" cy="2133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/>
              <p:cNvSpPr/>
              <p:nvPr/>
            </p:nvSpPr>
            <p:spPr>
              <a:xfrm>
                <a:off x="1973902" y="19902847"/>
                <a:ext cx="4690227" cy="1477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rgbClr val="006600"/>
                  </a:buClr>
                </a:pPr>
                <a:endParaRPr lang="en-US" sz="1800" dirty="0" smtClean="0"/>
              </a:p>
              <a:p>
                <a:pPr marL="742950" lvl="1" indent="-285750">
                  <a:buClr>
                    <a:srgbClr val="006600"/>
                  </a:buClr>
                  <a:buFont typeface="Wingdings" pitchFamily="2" charset="2"/>
                  <a:buChar char="v"/>
                </a:pPr>
                <a:r>
                  <a:rPr lang="en-US" sz="1800" i="1" dirty="0" smtClean="0"/>
                  <a:t>Hq=0.</a:t>
                </a:r>
                <a:r>
                  <a:rPr lang="en-US" sz="1800" b="1" i="1" dirty="0" smtClean="0"/>
                  <a:t>417</a:t>
                </a:r>
                <a:r>
                  <a:rPr lang="en-US" sz="1800" i="1" dirty="0" smtClean="0"/>
                  <a:t>e (</a:t>
                </a:r>
                <a:r>
                  <a:rPr lang="en-US" sz="1800" dirty="0" smtClean="0"/>
                  <a:t>TIP3P)</a:t>
                </a:r>
              </a:p>
              <a:p>
                <a:pPr marL="742950" lvl="1" indent="-285750">
                  <a:buClr>
                    <a:srgbClr val="006600"/>
                  </a:buClr>
                  <a:buFont typeface="Wingdings" pitchFamily="2" charset="2"/>
                  <a:buChar char="v"/>
                </a:pPr>
                <a:r>
                  <a:rPr lang="en-US" sz="1800" i="1" dirty="0" smtClean="0"/>
                  <a:t>Hq=</a:t>
                </a:r>
                <a:r>
                  <a:rPr lang="en-US" sz="1800" b="1" i="1" dirty="0" smtClean="0"/>
                  <a:t>0.</a:t>
                </a:r>
                <a:r>
                  <a:rPr lang="en-US" sz="1800" i="1" dirty="0" smtClean="0"/>
                  <a:t>424e</a:t>
                </a:r>
                <a:r>
                  <a:rPr lang="en-US" sz="1800" dirty="0" smtClean="0"/>
                  <a:t> (SPC/E)</a:t>
                </a:r>
              </a:p>
              <a:p>
                <a:pPr lvl="1">
                  <a:buClr>
                    <a:srgbClr val="006600"/>
                  </a:buClr>
                </a:pPr>
                <a:endParaRPr lang="en-US" sz="1800" dirty="0" smtClean="0"/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1420242" y="20585359"/>
                <a:ext cx="5008891" cy="1534801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38671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600" b="1" i="0" u="none" strike="noStrike" normalizeH="0" baseline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rial" charset="0"/>
                </a:endParaRPr>
              </a:p>
            </p:txBody>
          </p:sp>
        </p:grpSp>
        <p:sp>
          <p:nvSpPr>
            <p:cNvPr id="38" name="Oval 37"/>
            <p:cNvSpPr/>
            <p:nvPr/>
          </p:nvSpPr>
          <p:spPr>
            <a:xfrm>
              <a:off x="3133221" y="3422188"/>
              <a:ext cx="295510" cy="33065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1447" y="657218"/>
            <a:ext cx="657103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Jose Borreguero &amp; Eugene </a:t>
            </a:r>
            <a:r>
              <a:rPr lang="en-US" sz="2000" b="1" dirty="0" err="1" smtClean="0"/>
              <a:t>Mamontov</a:t>
            </a:r>
            <a:endParaRPr lang="en-US" sz="2000" b="1" dirty="0" smtClean="0"/>
          </a:p>
          <a:p>
            <a:endParaRPr lang="en-US" sz="800" dirty="0"/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High concentrations of </a:t>
            </a:r>
            <a:r>
              <a:rPr lang="en-US" sz="1800" dirty="0" err="1">
                <a:solidFill>
                  <a:prstClr val="black"/>
                </a:solidFill>
              </a:rPr>
              <a:t>LiCl</a:t>
            </a:r>
            <a:r>
              <a:rPr lang="en-US" sz="1800" dirty="0">
                <a:solidFill>
                  <a:prstClr val="black"/>
                </a:solidFill>
              </a:rPr>
              <a:t> allow studies of bulk </a:t>
            </a:r>
            <a:r>
              <a:rPr lang="en-US" sz="1800" dirty="0" smtClean="0">
                <a:solidFill>
                  <a:prstClr val="black"/>
                </a:solidFill>
              </a:rPr>
              <a:t/>
            </a:r>
            <a:br>
              <a:rPr lang="en-US" sz="1800" dirty="0" smtClean="0">
                <a:solidFill>
                  <a:prstClr val="black"/>
                </a:solidFill>
              </a:rPr>
            </a:br>
            <a:r>
              <a:rPr lang="en-US" sz="1800" dirty="0" smtClean="0">
                <a:solidFill>
                  <a:prstClr val="black"/>
                </a:solidFill>
              </a:rPr>
              <a:t>water </a:t>
            </a:r>
            <a:r>
              <a:rPr lang="en-US" sz="1800" dirty="0">
                <a:solidFill>
                  <a:prstClr val="black"/>
                </a:solidFill>
              </a:rPr>
              <a:t>dynamics under </a:t>
            </a:r>
            <a:r>
              <a:rPr lang="en-US" sz="1800" dirty="0" smtClean="0">
                <a:solidFill>
                  <a:prstClr val="black"/>
                </a:solidFill>
              </a:rPr>
              <a:t>200K. </a:t>
            </a:r>
            <a:r>
              <a:rPr lang="en-US" sz="1800" dirty="0" err="1" smtClean="0">
                <a:solidFill>
                  <a:prstClr val="black"/>
                </a:solidFill>
              </a:rPr>
              <a:t>LiCl</a:t>
            </a:r>
            <a:r>
              <a:rPr lang="en-US" sz="1800" dirty="0" smtClean="0">
                <a:solidFill>
                  <a:prstClr val="black"/>
                </a:solidFill>
              </a:rPr>
              <a:t> induces polarization of </a:t>
            </a:r>
            <a:br>
              <a:rPr lang="en-US" sz="1800" dirty="0" smtClean="0">
                <a:solidFill>
                  <a:prstClr val="black"/>
                </a:solidFill>
              </a:rPr>
            </a:br>
            <a:r>
              <a:rPr lang="en-US" sz="1800" dirty="0" smtClean="0">
                <a:solidFill>
                  <a:prstClr val="black"/>
                </a:solidFill>
              </a:rPr>
              <a:t>the water</a:t>
            </a:r>
            <a:br>
              <a:rPr lang="en-US" sz="1800" dirty="0" smtClean="0">
                <a:solidFill>
                  <a:prstClr val="black"/>
                </a:solidFill>
              </a:rPr>
            </a:br>
            <a:endParaRPr lang="en-US" sz="800" dirty="0" smtClean="0">
              <a:solidFill>
                <a:prstClr val="black"/>
              </a:soli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prstClr val="black"/>
                </a:solidFill>
              </a:rPr>
              <a:t>NAMD simulations</a:t>
            </a:r>
            <a:br>
              <a:rPr lang="en-US" sz="1800" dirty="0" smtClean="0">
                <a:solidFill>
                  <a:prstClr val="black"/>
                </a:solidFill>
              </a:rPr>
            </a:br>
            <a:endParaRPr lang="en-US" sz="800" dirty="0" smtClean="0">
              <a:solidFill>
                <a:prstClr val="black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Optimal </a:t>
            </a:r>
            <a:r>
              <a:rPr lang="en-US" sz="1800" dirty="0" err="1" smtClean="0">
                <a:solidFill>
                  <a:prstClr val="black"/>
                </a:solidFill>
              </a:rPr>
              <a:t>Hq</a:t>
            </a:r>
            <a:r>
              <a:rPr lang="en-US" sz="1800" dirty="0" smtClean="0">
                <a:solidFill>
                  <a:prstClr val="black"/>
                </a:solidFill>
              </a:rPr>
              <a:t>=0.431 , </a:t>
            </a:r>
            <a:r>
              <a:rPr lang="en-US" sz="1800" dirty="0" err="1" smtClean="0">
                <a:solidFill>
                  <a:prstClr val="black"/>
                </a:solidFill>
              </a:rPr>
              <a:t>LiCl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induces a </a:t>
            </a:r>
            <a:r>
              <a:rPr lang="en-US" sz="1800" dirty="0" smtClean="0">
                <a:solidFill>
                  <a:prstClr val="black"/>
                </a:solidFill>
              </a:rPr>
              <a:t>polarization </a:t>
            </a:r>
            <a:r>
              <a:rPr lang="en-US" sz="1800" dirty="0">
                <a:solidFill>
                  <a:prstClr val="black"/>
                </a:solidFill>
              </a:rPr>
              <a:t>~ 3% in</a:t>
            </a:r>
            <a:r>
              <a:rPr lang="en-US" sz="1800" dirty="0"/>
              <a:t> </a:t>
            </a:r>
            <a:r>
              <a:rPr lang="en-US" sz="1800" dirty="0" smtClean="0"/>
              <a:t>p </a:t>
            </a:r>
            <a:r>
              <a:rPr lang="en-US" sz="1800" dirty="0" smtClean="0">
                <a:solidFill>
                  <a:prstClr val="black"/>
                </a:solidFill>
              </a:rPr>
              <a:t>   </a:t>
            </a:r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11125" y="177800"/>
            <a:ext cx="8229600" cy="484748"/>
          </a:xfrm>
        </p:spPr>
        <p:txBody>
          <a:bodyPr/>
          <a:lstStyle/>
          <a:p>
            <a:r>
              <a:rPr lang="en-US" dirty="0" smtClean="0"/>
              <a:t>Testing with friendly users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168277" y="558773"/>
            <a:ext cx="8229600" cy="61514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Jose Borreguero</a:t>
            </a:r>
            <a:endParaRPr lang="en-US" sz="2400" b="0" dirty="0" smtClean="0"/>
          </a:p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2000" b="0" dirty="0" smtClean="0"/>
              <a:t>Mike Crawford (</a:t>
            </a:r>
            <a:r>
              <a:rPr lang="en-US" sz="2000" b="0" dirty="0" err="1" smtClean="0"/>
              <a:t>Dupont</a:t>
            </a:r>
            <a:r>
              <a:rPr lang="en-US" sz="2000" b="0" dirty="0" smtClean="0"/>
              <a:t>) &amp; </a:t>
            </a:r>
            <a:r>
              <a:rPr lang="en-US" sz="2000" b="0" dirty="0" err="1" smtClean="0"/>
              <a:t>Niina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Jalarvo</a:t>
            </a:r>
            <a:r>
              <a:rPr lang="en-US" sz="2000" b="0" dirty="0" smtClean="0"/>
              <a:t> (</a:t>
            </a:r>
            <a:r>
              <a:rPr lang="en-US" sz="2000" b="0" dirty="0" err="1" smtClean="0"/>
              <a:t>Julich</a:t>
            </a:r>
            <a:r>
              <a:rPr lang="en-US" sz="2000" b="0" dirty="0" smtClean="0"/>
              <a:t>)</a:t>
            </a:r>
            <a:r>
              <a:rPr lang="en-US" sz="2000" b="0" dirty="0"/>
              <a:t/>
            </a:r>
            <a:br>
              <a:rPr lang="en-US" sz="2000" b="0" dirty="0"/>
            </a:br>
            <a:r>
              <a:rPr lang="en-US" sz="2000" b="0" dirty="0"/>
              <a:t>BASIS experiment / MD simulation studies of Methyl rotations </a:t>
            </a: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>in </a:t>
            </a:r>
            <a:r>
              <a:rPr lang="en-US" sz="2000" b="0" dirty="0"/>
              <a:t>methyl-Polyhedral </a:t>
            </a:r>
            <a:r>
              <a:rPr lang="en-US" sz="2000" b="0" dirty="0" err="1"/>
              <a:t>oligomeric</a:t>
            </a:r>
            <a:r>
              <a:rPr lang="en-US" sz="2000" b="0" dirty="0"/>
              <a:t> </a:t>
            </a:r>
            <a:r>
              <a:rPr lang="en-US" sz="2000" b="0" dirty="0" err="1"/>
              <a:t>silsesquioxanes</a:t>
            </a:r>
            <a:r>
              <a:rPr lang="en-US" sz="2000" b="0" dirty="0"/>
              <a:t> (POSS</a:t>
            </a:r>
            <a:r>
              <a:rPr lang="en-US" sz="2000" b="0" dirty="0" smtClean="0"/>
              <a:t>)</a:t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2000" b="0" dirty="0" smtClean="0"/>
              <a:t/>
            </a:r>
            <a:br>
              <a:rPr lang="en-US" sz="2000" b="0" dirty="0" smtClean="0"/>
            </a:br>
            <a:r>
              <a:rPr lang="en-US" sz="1400" b="0" dirty="0"/>
              <a:t>Optimization of dihedral potential governing the rotational jumps in methyl </a:t>
            </a:r>
            <a:r>
              <a:rPr lang="en-US" sz="1400" b="0" dirty="0" err="1" smtClean="0"/>
              <a:t>hydrogens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r>
              <a:rPr lang="en-US" sz="1400" b="0" dirty="0" smtClean="0"/>
              <a:t>Preliminary </a:t>
            </a:r>
            <a:r>
              <a:rPr lang="en-US" sz="1400" b="0" dirty="0"/>
              <a:t>simulations indicate that the dihedral potential barrier must be decreased ~37% in order to match experimental data</a:t>
            </a:r>
          </a:p>
          <a:p>
            <a:endParaRPr lang="en-US" sz="2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86" y="278132"/>
            <a:ext cx="2195132" cy="2736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9" y="2793877"/>
            <a:ext cx="2743200" cy="2286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79" y="2793877"/>
            <a:ext cx="2743200" cy="22719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25279" y="2162905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Original</a:t>
            </a:r>
          </a:p>
          <a:p>
            <a:pPr algn="ctr"/>
            <a:r>
              <a:rPr lang="en-US" sz="1600" b="1" dirty="0"/>
              <a:t>force-field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2815" y="2284873"/>
            <a:ext cx="1178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Optimized</a:t>
            </a:r>
            <a:endParaRPr lang="en-US" sz="1600" b="1" dirty="0"/>
          </a:p>
          <a:p>
            <a:pPr algn="ctr"/>
            <a:r>
              <a:rPr lang="en-US" sz="1600" b="1" dirty="0"/>
              <a:t>force-field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85792" y="2162905"/>
            <a:ext cx="2943225" cy="31091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500454" y="2135673"/>
            <a:ext cx="2943225" cy="3109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00028" y="2048619"/>
            <a:ext cx="7858125" cy="4280740"/>
            <a:chOff x="542924" y="2162923"/>
            <a:chExt cx="7858125" cy="4280740"/>
          </a:xfrm>
        </p:grpSpPr>
        <p:sp>
          <p:nvSpPr>
            <p:cNvPr id="15" name="Rectangle 14"/>
            <p:cNvSpPr/>
            <p:nvPr/>
          </p:nvSpPr>
          <p:spPr>
            <a:xfrm>
              <a:off x="542924" y="2162923"/>
              <a:ext cx="7858125" cy="42807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2" descr="C:\Users\h3n\Documents\MGI-PI Meeting\Andrew Stack\fit_Qintegrated_logY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236" y="4034011"/>
              <a:ext cx="3148214" cy="22069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F:\shrink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429" y="3148044"/>
              <a:ext cx="1767724" cy="19997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965428" y="5147782"/>
              <a:ext cx="17677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/>
                <a:t>One of the preparation steps in the simulation involves the collapse of the </a:t>
              </a:r>
              <a:r>
                <a:rPr lang="en-US" sz="1200" dirty="0" err="1" smtClean="0"/>
                <a:t>homopolymer</a:t>
              </a:r>
              <a:r>
                <a:rPr lang="en-US" sz="1200" dirty="0" smtClean="0"/>
                <a:t> chain from an initial stretched conformation</a:t>
              </a:r>
              <a:endParaRPr lang="en-US" sz="1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0077" y="2224176"/>
              <a:ext cx="4438447" cy="4001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Jonathan Nickels (UTK)</a:t>
              </a:r>
            </a:p>
            <a:p>
              <a:r>
                <a:rPr lang="en-US" sz="1400" dirty="0" smtClean="0"/>
                <a:t>Complementary </a:t>
              </a:r>
              <a:r>
                <a:rPr lang="en-US" sz="1400" dirty="0"/>
                <a:t>CNCS experiment / MD simulation studies of the Boson peak in </a:t>
              </a:r>
              <a:r>
                <a:rPr lang="en-US" sz="1400" i="1" dirty="0"/>
                <a:t>Poly-L-Glutamic acid </a:t>
              </a:r>
              <a:r>
                <a:rPr lang="en-US" sz="1400" dirty="0"/>
                <a:t>(</a:t>
              </a:r>
              <a:r>
                <a:rPr lang="en-US" sz="1400" dirty="0" err="1"/>
                <a:t>polyE</a:t>
              </a:r>
              <a:r>
                <a:rPr lang="en-US" sz="1400" dirty="0"/>
                <a:t>) </a:t>
              </a:r>
              <a:r>
                <a:rPr lang="en-US" sz="1400" dirty="0" err="1" smtClean="0"/>
                <a:t>homopolymers</a:t>
              </a:r>
              <a:endParaRPr lang="en-US" sz="1400" dirty="0" smtClean="0"/>
            </a:p>
            <a:p>
              <a:endParaRPr lang="en-US" sz="1400" dirty="0"/>
            </a:p>
            <a:p>
              <a:pPr marL="285750" indent="-285750">
                <a:spcAft>
                  <a:spcPts val="600"/>
                </a:spcAft>
                <a:buClr>
                  <a:schemeClr val="tx2"/>
                </a:buClr>
                <a:buFont typeface="Wingdings" pitchFamily="2" charset="2"/>
                <a:buChar char="q"/>
              </a:pPr>
              <a:r>
                <a:rPr lang="en-US" sz="1400" dirty="0"/>
                <a:t>The Boson peak is a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collective </a:t>
              </a:r>
              <a:r>
                <a:rPr lang="en-US" sz="1400" dirty="0"/>
                <a:t>excitation in the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2-5 </a:t>
              </a:r>
              <a:r>
                <a:rPr lang="en-US" sz="1400" dirty="0" err="1"/>
                <a:t>meV</a:t>
              </a:r>
              <a:r>
                <a:rPr lang="en-US" sz="1400" dirty="0"/>
                <a:t> range, </a:t>
              </a:r>
              <a:r>
                <a:rPr lang="en-US" sz="1400" dirty="0" smtClean="0"/>
                <a:t>often</a:t>
              </a:r>
              <a:br>
                <a:rPr lang="en-US" sz="1400" dirty="0" smtClean="0"/>
              </a:br>
              <a:r>
                <a:rPr lang="en-US" sz="1400" dirty="0" smtClean="0"/>
                <a:t>observed </a:t>
              </a:r>
              <a:r>
                <a:rPr lang="en-US" sz="1400" dirty="0"/>
                <a:t>in soft-matter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materials</a:t>
              </a:r>
              <a:r>
                <a:rPr lang="en-US" sz="1400" dirty="0"/>
                <a:t>.</a:t>
              </a:r>
            </a:p>
            <a:p>
              <a:pPr marL="285750" indent="-285750">
                <a:spcAft>
                  <a:spcPts val="600"/>
                </a:spcAft>
                <a:buClr>
                  <a:schemeClr val="tx2"/>
                </a:buClr>
                <a:buFont typeface="Wingdings" pitchFamily="2" charset="2"/>
                <a:buChar char="q"/>
              </a:pPr>
              <a:r>
                <a:rPr lang="en-US" sz="1400" dirty="0" err="1"/>
                <a:t>polyE</a:t>
              </a:r>
              <a:r>
                <a:rPr lang="en-US" sz="1400" dirty="0"/>
                <a:t> displays a Boson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peak </a:t>
              </a:r>
              <a:r>
                <a:rPr lang="en-US" sz="1400" dirty="0"/>
                <a:t>that shifts in energy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upon </a:t>
              </a:r>
              <a:r>
                <a:rPr lang="en-US" sz="1400" dirty="0"/>
                <a:t>changes in the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environment</a:t>
              </a:r>
              <a:r>
                <a:rPr lang="en-US" sz="1400" dirty="0"/>
                <a:t>.</a:t>
              </a:r>
            </a:p>
            <a:p>
              <a:pPr marL="285750" indent="-285750">
                <a:spcAft>
                  <a:spcPts val="600"/>
                </a:spcAft>
                <a:buClr>
                  <a:schemeClr val="tx2"/>
                </a:buClr>
                <a:buFont typeface="Wingdings" pitchFamily="2" charset="2"/>
                <a:buChar char="q"/>
              </a:pPr>
              <a:r>
                <a:rPr lang="en-US" sz="1400" dirty="0" err="1"/>
                <a:t>Quais</a:t>
              </a:r>
              <a:r>
                <a:rPr lang="en-US" sz="1400" dirty="0"/>
                <a:t>-elastic data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smtClean="0"/>
                <a:t>collected  </a:t>
              </a:r>
              <a:r>
                <a:rPr lang="en-US" sz="1400" dirty="0"/>
                <a:t>at CNCS 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r>
                <a:rPr lang="en-US" sz="1400" dirty="0" err="1" smtClean="0"/>
                <a:t>beamline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91060" y="2224235"/>
              <a:ext cx="340509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Andrew Stack (ORNL, CSD)</a:t>
              </a:r>
            </a:p>
            <a:p>
              <a:r>
                <a:rPr lang="en-US" sz="1400" dirty="0" smtClean="0"/>
                <a:t>Complementary BASIS / MD simulation</a:t>
              </a:r>
              <a:br>
                <a:rPr lang="en-US" sz="1400" dirty="0" smtClean="0"/>
              </a:br>
              <a:r>
                <a:rPr lang="en-US" sz="1400" dirty="0" smtClean="0"/>
                <a:t>studies of water adsorbed onto </a:t>
              </a:r>
              <a:br>
                <a:rPr lang="en-US" sz="1400" dirty="0" smtClean="0"/>
              </a:br>
              <a:r>
                <a:rPr lang="en-US" sz="1400" dirty="0" smtClean="0"/>
                <a:t>nanoparticles of barite (BaSO</a:t>
              </a:r>
              <a:r>
                <a:rPr lang="en-US" sz="1400" baseline="-25000" dirty="0" smtClean="0"/>
                <a:t>4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/>
          </p:cNvSpPr>
          <p:nvPr>
            <p:ph type="title" idx="4294967295"/>
          </p:nvPr>
        </p:nvSpPr>
        <p:spPr>
          <a:xfrm>
            <a:off x="153987" y="77784"/>
            <a:ext cx="8423101" cy="824841"/>
          </a:xfrm>
        </p:spPr>
        <p:txBody>
          <a:bodyPr/>
          <a:lstStyle/>
          <a:p>
            <a:r>
              <a:rPr lang="en-US" sz="2800" dirty="0" smtClean="0"/>
              <a:t>Coarse </a:t>
            </a:r>
            <a:r>
              <a:rPr lang="en-US" sz="2800" dirty="0"/>
              <a:t>g</a:t>
            </a:r>
            <a:r>
              <a:rPr lang="en-US" sz="2800" dirty="0" smtClean="0"/>
              <a:t>rained modeling of polymer </a:t>
            </a:r>
            <a:br>
              <a:rPr lang="en-US" sz="2800" dirty="0" smtClean="0"/>
            </a:br>
            <a:r>
              <a:rPr lang="en-US" sz="2800" dirty="0" smtClean="0"/>
              <a:t>electrolytes</a:t>
            </a:r>
          </a:p>
        </p:txBody>
      </p:sp>
      <p:sp>
        <p:nvSpPr>
          <p:cNvPr id="5123" name="Rectangle 1027"/>
          <p:cNvSpPr>
            <a:spLocks noGrp="1"/>
          </p:cNvSpPr>
          <p:nvPr>
            <p:ph type="body" idx="4294967295"/>
          </p:nvPr>
        </p:nvSpPr>
        <p:spPr>
          <a:xfrm>
            <a:off x="196852" y="873109"/>
            <a:ext cx="6161085" cy="313726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Bobby </a:t>
            </a:r>
            <a:r>
              <a:rPr lang="en-US" sz="2400" dirty="0" err="1" smtClean="0"/>
              <a:t>Sumpter</a:t>
            </a:r>
            <a:r>
              <a:rPr lang="en-US" sz="2400" dirty="0" smtClean="0"/>
              <a:t> &amp; </a:t>
            </a:r>
            <a:r>
              <a:rPr lang="en-US" sz="2400" dirty="0" err="1" smtClean="0"/>
              <a:t>Monojoy</a:t>
            </a:r>
            <a:r>
              <a:rPr lang="en-US" sz="2400" dirty="0" smtClean="0"/>
              <a:t> </a:t>
            </a:r>
            <a:r>
              <a:rPr lang="en-US" sz="2400" dirty="0" err="1" smtClean="0"/>
              <a:t>Goswami</a:t>
            </a:r>
            <a:endParaRPr lang="en-US" sz="2400" dirty="0" smtClean="0"/>
          </a:p>
          <a:p>
            <a:r>
              <a:rPr lang="en-US" sz="1800" b="0" dirty="0" smtClean="0"/>
              <a:t>Previous simulations were atomistic, here we’d like to examine how far we can go with coarse-grained simulations</a:t>
            </a:r>
          </a:p>
          <a:p>
            <a:r>
              <a:rPr lang="en-US" sz="1800" b="0" dirty="0" smtClean="0"/>
              <a:t>Modification of the S(Q,E) calculation to include </a:t>
            </a:r>
            <a:r>
              <a:rPr lang="en-US" sz="1800" b="0" i="1" dirty="0" err="1" smtClean="0"/>
              <a:t>b</a:t>
            </a:r>
            <a:r>
              <a:rPr lang="en-US" sz="1800" b="0" i="1" baseline="-25000" dirty="0" err="1" smtClean="0"/>
              <a:t>eff</a:t>
            </a:r>
            <a:r>
              <a:rPr lang="en-US" sz="1800" b="0" i="1" dirty="0" smtClean="0"/>
              <a:t> F(Q)</a:t>
            </a:r>
            <a:r>
              <a:rPr lang="en-US" sz="1800" b="0" dirty="0" smtClean="0"/>
              <a:t> as the scattering factor for the “block”</a:t>
            </a:r>
          </a:p>
          <a:p>
            <a:r>
              <a:rPr lang="en-US" sz="1800" b="0" dirty="0" smtClean="0"/>
              <a:t>Polymer electrolyte batteries have poor ionic conductivity so interested in simulating ionic hopping and comparing to quasi-elastic neutron scattering</a:t>
            </a:r>
          </a:p>
          <a:p>
            <a:r>
              <a:rPr lang="en-US" sz="1800" b="0" dirty="0" smtClean="0"/>
              <a:t>Also doing full atom simulation for comparison</a:t>
            </a:r>
            <a:endParaRPr lang="en-US" sz="1800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7" t="28718" r="19953" b="16974"/>
          <a:stretch/>
        </p:blipFill>
        <p:spPr>
          <a:xfrm>
            <a:off x="6867527" y="1406530"/>
            <a:ext cx="1981200" cy="2359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469521" y="6101172"/>
            <a:ext cx="276465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2" t="17363" r="17242" b="16006"/>
          <a:stretch/>
        </p:blipFill>
        <p:spPr>
          <a:xfrm>
            <a:off x="4777224" y="3891372"/>
            <a:ext cx="2048199" cy="2106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83015" y="6127959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Symbol" pitchFamily="18" charset="2"/>
              </a:rPr>
              <a:t>x</a:t>
            </a:r>
            <a:r>
              <a:rPr lang="en-US" sz="2400" b="1" baseline="-25000" dirty="0" err="1" smtClean="0">
                <a:latin typeface="Symbol" pitchFamily="18" charset="2"/>
              </a:rPr>
              <a:t>B</a:t>
            </a:r>
            <a:r>
              <a:rPr lang="en-US" sz="2400" b="1" dirty="0" smtClean="0">
                <a:latin typeface="Symbol" pitchFamily="18" charset="2"/>
              </a:rPr>
              <a:t> = 1/e</a:t>
            </a:r>
            <a:endParaRPr lang="en-US" sz="2400" b="1" dirty="0">
              <a:latin typeface="Symbol" pitchFamily="18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7" t="17128" r="16438" b="14227"/>
          <a:stretch/>
        </p:blipFill>
        <p:spPr>
          <a:xfrm>
            <a:off x="6825422" y="3885510"/>
            <a:ext cx="2037593" cy="21183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36647" y="728652"/>
            <a:ext cx="229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/>
              <a:t>Polyethylene </a:t>
            </a:r>
            <a:r>
              <a:rPr lang="en-US" sz="1800" dirty="0" smtClean="0"/>
              <a:t>Oxide -</a:t>
            </a:r>
            <a:endParaRPr lang="en-US" sz="1800" dirty="0" smtClean="0"/>
          </a:p>
          <a:p>
            <a:pPr algn="r"/>
            <a:r>
              <a:rPr lang="en-US" sz="1800" dirty="0" smtClean="0"/>
              <a:t>Acrylic Acid (+ </a:t>
            </a:r>
            <a:r>
              <a:rPr lang="en-US" sz="1800" dirty="0" err="1" smtClean="0"/>
              <a:t>LiCl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1026" name="Picture 2" descr="C:\Users\h3n\Documents\MGI-PI Meeting\Bobby Sumpter\monojoy_SQE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21" y="4018733"/>
            <a:ext cx="3257550" cy="2282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8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RNL default 0812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2_ORNL default 0812">
      <a:majorFont>
        <a:latin typeface="Arial Black"/>
        <a:ea typeface="ヒラギノ角ゴ Pro W3"/>
        <a:cs typeface=""/>
      </a:majorFont>
      <a:minorFont>
        <a:latin typeface="Arial Narrow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RNL default 0812 1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1F497D"/>
        </a:hlink>
        <a:folHlink>
          <a:srgbClr val="006C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RNL default 0812 2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274"/>
        </a:hlink>
        <a:folHlink>
          <a:srgbClr val="F7963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</TotalTime>
  <Words>683</Words>
  <Application>Microsoft Office PowerPoint</Application>
  <PresentationFormat>On-screen Show (4:3)</PresentationFormat>
  <Paragraphs>125</Paragraphs>
  <Slides>13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2_ORNL default 0812</vt:lpstr>
      <vt:lpstr>Equation</vt:lpstr>
      <vt:lpstr>Center for Accelerating Materials Modeling</vt:lpstr>
      <vt:lpstr>Outline</vt:lpstr>
      <vt:lpstr>Spallation Neutron Source</vt:lpstr>
      <vt:lpstr>Analysis, validation &amp; prediction</vt:lpstr>
      <vt:lpstr>CAMM seed project</vt:lpstr>
      <vt:lpstr>CAMM framework</vt:lpstr>
      <vt:lpstr>CAMM test – aqueous LiCl</vt:lpstr>
      <vt:lpstr>Testing with friendly users</vt:lpstr>
      <vt:lpstr>Coarse grained modeling of polymer  electrolytes</vt:lpstr>
      <vt:lpstr>First-principles modeling of phonon spectra</vt:lpstr>
      <vt:lpstr>Interfacing with other initiatives</vt:lpstr>
      <vt:lpstr>Summary</vt:lpstr>
      <vt:lpstr>THANK YOU  QUESTIONS?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lastModifiedBy>Hagen, Mark E.</cp:lastModifiedBy>
  <cp:revision>124</cp:revision>
  <cp:lastPrinted>2013-07-16T20:01:21Z</cp:lastPrinted>
  <dcterms:created xsi:type="dcterms:W3CDTF">2008-12-10T13:33:36Z</dcterms:created>
  <dcterms:modified xsi:type="dcterms:W3CDTF">2013-07-19T15:44:19Z</dcterms:modified>
</cp:coreProperties>
</file>